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874" r:id="rId1"/>
  </p:sldMasterIdLst>
  <p:notesMasterIdLst>
    <p:notesMasterId r:id="rId42"/>
  </p:notesMasterIdLst>
  <p:sldIdLst>
    <p:sldId id="295" r:id="rId2"/>
    <p:sldId id="29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93" r:id="rId27"/>
    <p:sldId id="280" r:id="rId28"/>
    <p:sldId id="292" r:id="rId29"/>
    <p:sldId id="281" r:id="rId30"/>
    <p:sldId id="282" r:id="rId31"/>
    <p:sldId id="283" r:id="rId32"/>
    <p:sldId id="284" r:id="rId33"/>
    <p:sldId id="285" r:id="rId34"/>
    <p:sldId id="286" r:id="rId35"/>
    <p:sldId id="294" r:id="rId36"/>
    <p:sldId id="291" r:id="rId37"/>
    <p:sldId id="287" r:id="rId38"/>
    <p:sldId id="288" r:id="rId39"/>
    <p:sldId id="296" r:id="rId40"/>
    <p:sldId id="289" r:id="rId41"/>
  </p:sldIdLst>
  <p:sldSz cx="18288000" cy="10287000"/>
  <p:notesSz cx="6858000" cy="9144000"/>
  <p:embeddedFontLst>
    <p:embeddedFont>
      <p:font typeface="KAJoyful" pitchFamily="2" charset="-127"/>
      <p:regular r:id="rId43"/>
    </p:embeddedFont>
    <p:embeddedFont>
      <p:font typeface="Seaford" panose="00000500000000000000" pitchFamily="2" charset="0"/>
      <p:regular r:id="rId44"/>
      <p:bold r:id="rId45"/>
      <p:italic r:id="rId46"/>
      <p:boldItalic r:id="rId4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{2D200454-40CA-4A62-9FC3-DE9A4176ACB9}">
      <p15:notes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8" roundtripDataSignature="AMtx7mgWGSsTnyYSUjq/jxSMuvYXBZzG9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8FAC"/>
    <a:srgbClr val="37BD79"/>
    <a:srgbClr val="E6E6E6"/>
    <a:srgbClr val="F4E604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81904" autoAdjust="0"/>
  </p:normalViewPr>
  <p:slideViewPr>
    <p:cSldViewPr snapToGrid="0">
      <p:cViewPr varScale="1">
        <p:scale>
          <a:sx n="74" d="100"/>
          <a:sy n="74" d="100"/>
        </p:scale>
        <p:origin x="432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customschemas.google.com/relationships/presentationmetadata" Target="meta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7" name="Google Shape;1067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44106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6" name="Google Shape;34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1" name="Google Shape;65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If you used playdough, now would be a great time to take a picture. </a:t>
            </a:r>
            <a:endParaRPr dirty="0"/>
          </a:p>
        </p:txBody>
      </p:sp>
      <p:sp>
        <p:nvSpPr>
          <p:cNvPr id="689" name="Google Shape;68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This is what you most likely are already doing in your classrooms over the course of the unit.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** need summary table to show as an example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3" name="Google Shape;75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1">
          <a:extLst>
            <a:ext uri="{FF2B5EF4-FFF2-40B4-BE49-F238E27FC236}">
              <a16:creationId xmlns:a16="http://schemas.microsoft.com/office/drawing/2014/main" id="{C5A05044-A729-CF16-0551-15E470300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24:notes">
            <a:extLst>
              <a:ext uri="{FF2B5EF4-FFF2-40B4-BE49-F238E27FC236}">
                <a16:creationId xmlns:a16="http://schemas.microsoft.com/office/drawing/2014/main" id="{2815D96B-A11F-5E70-DB04-B419D65878F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This is what you most likely are already doing in your classrooms over the course of the unit.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** need summary table to show as an example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3" name="Google Shape;753;p24:notes">
            <a:extLst>
              <a:ext uri="{FF2B5EF4-FFF2-40B4-BE49-F238E27FC236}">
                <a16:creationId xmlns:a16="http://schemas.microsoft.com/office/drawing/2014/main" id="{9E8C2AF6-04CB-FCF1-4646-68C46BDA402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119152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>
          <a:extLst>
            <a:ext uri="{FF2B5EF4-FFF2-40B4-BE49-F238E27FC236}">
              <a16:creationId xmlns:a16="http://schemas.microsoft.com/office/drawing/2014/main" id="{D3AFEFDB-852C-4566-1222-2EA943B36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25:notes">
            <a:extLst>
              <a:ext uri="{FF2B5EF4-FFF2-40B4-BE49-F238E27FC236}">
                <a16:creationId xmlns:a16="http://schemas.microsoft.com/office/drawing/2014/main" id="{740C7AFA-A013-2548-04D5-C8E03623DAA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p25:notes">
            <a:extLst>
              <a:ext uri="{FF2B5EF4-FFF2-40B4-BE49-F238E27FC236}">
                <a16:creationId xmlns:a16="http://schemas.microsoft.com/office/drawing/2014/main" id="{4B5C0799-BDEA-8436-F099-4EEF4E2D707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670920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9" name="Google Shape;969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These could be seen/experienced throughout this anchoring phenomenon (during evidence pieces) </a:t>
            </a:r>
            <a:endParaRPr dirty="0"/>
          </a:p>
        </p:txBody>
      </p:sp>
      <p:sp>
        <p:nvSpPr>
          <p:cNvPr id="1005" name="Google Shape;1005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3">
          <a:extLst>
            <a:ext uri="{FF2B5EF4-FFF2-40B4-BE49-F238E27FC236}">
              <a16:creationId xmlns:a16="http://schemas.microsoft.com/office/drawing/2014/main" id="{E27CAB85-313A-EC27-D21E-DD3F32A5C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31:notes">
            <a:extLst>
              <a:ext uri="{FF2B5EF4-FFF2-40B4-BE49-F238E27FC236}">
                <a16:creationId xmlns:a16="http://schemas.microsoft.com/office/drawing/2014/main" id="{66334237-AD0B-5D8A-D97A-2AF0A01966A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5" name="Google Shape;1005;p31:notes">
            <a:extLst>
              <a:ext uri="{FF2B5EF4-FFF2-40B4-BE49-F238E27FC236}">
                <a16:creationId xmlns:a16="http://schemas.microsoft.com/office/drawing/2014/main" id="{0DECFC27-2577-421A-0CDA-42A26C4A7BB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198741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5" name="Google Shape;1035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7" name="Google Shape;1067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7" name="Google Shape;1067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6128439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9" name="Google Shape;1099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91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69534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859360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33966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57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96000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70995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036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22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87716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01824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821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</p:sldLayoutIdLst>
  <p:hf sldNum="0" hdr="0" ft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b2160671\Downloads\NSTA%20Student%20Samples.pptx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8FD6C82-25B5-96E1-3837-A3236F0438D9}"/>
              </a:ext>
            </a:extLst>
          </p:cNvPr>
          <p:cNvSpPr/>
          <p:nvPr/>
        </p:nvSpPr>
        <p:spPr>
          <a:xfrm>
            <a:off x="6899628" y="7921433"/>
            <a:ext cx="4488740" cy="2025984"/>
          </a:xfrm>
          <a:prstGeom prst="roundRect">
            <a:avLst/>
          </a:prstGeom>
          <a:solidFill>
            <a:srgbClr val="308FAC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918CC0E-3CC5-5552-5B8A-51A10D3519A8}"/>
              </a:ext>
            </a:extLst>
          </p:cNvPr>
          <p:cNvSpPr/>
          <p:nvPr/>
        </p:nvSpPr>
        <p:spPr>
          <a:xfrm>
            <a:off x="830177" y="339583"/>
            <a:ext cx="16627641" cy="4629601"/>
          </a:xfrm>
          <a:prstGeom prst="rect">
            <a:avLst/>
          </a:prstGeom>
          <a:noFill/>
        </p:spPr>
        <p:txBody>
          <a:bodyPr wrap="square" lIns="182880" tIns="91440" rIns="182880" bIns="91440">
            <a:spAutoFit/>
          </a:bodyPr>
          <a:lstStyle/>
          <a:p>
            <a:pPr marL="0" marR="0" lvl="0" indent="0" algn="ctr" rtl="0">
              <a:lnSpc>
                <a:spcPct val="87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600" i="0" u="none" strike="noStrike" cap="none" dirty="0">
                <a:ln w="38100">
                  <a:solidFill>
                    <a:srgbClr val="308FAC"/>
                  </a:solidFill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KAJoyful" pitchFamily="2" charset="-127"/>
                <a:ea typeface="KAJoyful" pitchFamily="2" charset="-127"/>
                <a:cs typeface="KAJoyful" pitchFamily="2" charset="-127"/>
                <a:sym typeface="Arial"/>
              </a:rPr>
              <a:t>Confidence and </a:t>
            </a:r>
          </a:p>
          <a:p>
            <a:pPr marL="0" marR="0" lvl="0" indent="0" algn="ctr" rtl="0">
              <a:lnSpc>
                <a:spcPct val="87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600" i="0" u="none" strike="noStrike" cap="none" dirty="0">
                <a:ln w="38100">
                  <a:solidFill>
                    <a:srgbClr val="308FAC"/>
                  </a:solidFill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KAJoyful" pitchFamily="2" charset="-127"/>
                <a:ea typeface="KAJoyful" pitchFamily="2" charset="-127"/>
                <a:cs typeface="KAJoyful" pitchFamily="2" charset="-127"/>
                <a:sym typeface="Arial"/>
              </a:rPr>
              <a:t>Competence</a:t>
            </a:r>
            <a:endParaRPr lang="en-US" sz="9600" dirty="0">
              <a:ln w="38100">
                <a:solidFill>
                  <a:srgbClr val="308FAC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KAJoyful" pitchFamily="2" charset="-127"/>
              <a:ea typeface="KAJoyful" pitchFamily="2" charset="-127"/>
              <a:cs typeface="KAJoyful" pitchFamily="2" charset="-127"/>
            </a:endParaRPr>
          </a:p>
        </p:txBody>
      </p:sp>
      <p:sp>
        <p:nvSpPr>
          <p:cNvPr id="5" name="Google Shape;136;p1">
            <a:extLst>
              <a:ext uri="{FF2B5EF4-FFF2-40B4-BE49-F238E27FC236}">
                <a16:creationId xmlns:a16="http://schemas.microsoft.com/office/drawing/2014/main" id="{5A153777-E00C-1D89-5161-3C093CDA5718}"/>
              </a:ext>
            </a:extLst>
          </p:cNvPr>
          <p:cNvSpPr txBox="1"/>
          <p:nvPr/>
        </p:nvSpPr>
        <p:spPr>
          <a:xfrm>
            <a:off x="457200" y="5013442"/>
            <a:ext cx="17373599" cy="2437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7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>
                <a:solidFill>
                  <a:srgbClr val="37BD7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Seaford" panose="00000500000000000000" pitchFamily="2" charset="0"/>
                <a:ea typeface="Dosis SemiBold"/>
                <a:cs typeface="Dosis SemiBold"/>
                <a:sym typeface="Dosis SemiBold"/>
              </a:rPr>
              <a:t>UNDERSTANDING </a:t>
            </a:r>
            <a:r>
              <a:rPr lang="en-US" sz="6000" b="1" i="0" u="none" strike="noStrike" cap="none" dirty="0">
                <a:solidFill>
                  <a:srgbClr val="37BD7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Seaford" panose="00000500000000000000" pitchFamily="2" charset="0"/>
                <a:ea typeface="Dosis SemiBold"/>
                <a:cs typeface="Dosis SemiBold"/>
                <a:sym typeface="Dosis SemiBold"/>
              </a:rPr>
              <a:t>THE BASICS OF SCIENCE AND ENGINEERING PRACTICES AND HOW </a:t>
            </a:r>
            <a:r>
              <a:rPr lang="en-US" sz="6000" b="1" dirty="0">
                <a:solidFill>
                  <a:srgbClr val="37BD7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Seaford" panose="00000500000000000000" pitchFamily="2" charset="0"/>
                <a:ea typeface="Dosis SemiBold"/>
                <a:cs typeface="Dosis SemiBold"/>
                <a:sym typeface="Dosis SemiBold"/>
              </a:rPr>
              <a:t>YOU CAN USE UTILIZE THEM </a:t>
            </a:r>
            <a:r>
              <a:rPr lang="en-US" sz="6000" b="1" i="0" u="none" strike="noStrike" cap="none" dirty="0">
                <a:solidFill>
                  <a:srgbClr val="37BD7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Seaford" panose="00000500000000000000" pitchFamily="2" charset="0"/>
                <a:ea typeface="Dosis SemiBold"/>
                <a:cs typeface="Dosis SemiBold"/>
                <a:sym typeface="Dosis SemiBold"/>
              </a:rPr>
              <a:t>IN YOUR LESSONS!</a:t>
            </a:r>
            <a:endParaRPr sz="3600" b="1" dirty="0">
              <a:solidFill>
                <a:srgbClr val="37BD79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Seaford" panose="000005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B55460-10CC-EA41-DD10-A0ACA8E6A8F0}"/>
              </a:ext>
            </a:extLst>
          </p:cNvPr>
          <p:cNvSpPr/>
          <p:nvPr/>
        </p:nvSpPr>
        <p:spPr>
          <a:xfrm>
            <a:off x="6899627" y="8103428"/>
            <a:ext cx="4488740" cy="1661993"/>
          </a:xfrm>
          <a:prstGeom prst="rect">
            <a:avLst/>
          </a:prstGeom>
          <a:noFill/>
        </p:spPr>
        <p:txBody>
          <a:bodyPr wrap="square" lIns="182880" tIns="91440" rIns="182880" bIns="91440">
            <a:spAutoFit/>
          </a:bodyPr>
          <a:lstStyle/>
          <a:p>
            <a:pPr algn="ctr"/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aford" panose="00000500000000000000" pitchFamily="2" charset="0"/>
              </a:rPr>
              <a:t>KATY ISD SCIENCE</a:t>
            </a:r>
          </a:p>
          <a:p>
            <a:pPr algn="ctr"/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aford" panose="00000500000000000000" pitchFamily="2" charset="0"/>
              </a:rPr>
              <a:t>ELIZABETH MORRIS</a:t>
            </a:r>
          </a:p>
          <a:p>
            <a:pPr algn="ctr"/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aford" panose="00000500000000000000" pitchFamily="2" charset="0"/>
              </a:rPr>
              <a:t>KELLY SCHUMANN</a:t>
            </a:r>
          </a:p>
        </p:txBody>
      </p:sp>
    </p:spTree>
    <p:extLst>
      <p:ext uri="{BB962C8B-B14F-4D97-AF65-F5344CB8AC3E}">
        <p14:creationId xmlns:p14="http://schemas.microsoft.com/office/powerpoint/2010/main" val="3460342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9"/>
          <p:cNvSpPr/>
          <p:nvPr/>
        </p:nvSpPr>
        <p:spPr>
          <a:xfrm>
            <a:off x="3036058" y="1292434"/>
            <a:ext cx="12275279" cy="7748770"/>
          </a:xfrm>
          <a:custGeom>
            <a:avLst/>
            <a:gdLst/>
            <a:ahLst/>
            <a:cxnLst/>
            <a:rect l="l" t="t" r="r" b="b"/>
            <a:pathLst>
              <a:path w="12275279" h="7748770" extrusionOk="0">
                <a:moveTo>
                  <a:pt x="0" y="0"/>
                </a:moveTo>
                <a:lnTo>
                  <a:pt x="12275279" y="0"/>
                </a:lnTo>
                <a:lnTo>
                  <a:pt x="12275279" y="7748770"/>
                </a:lnTo>
                <a:lnTo>
                  <a:pt x="0" y="77487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0"/>
          <p:cNvSpPr/>
          <p:nvPr/>
        </p:nvSpPr>
        <p:spPr>
          <a:xfrm>
            <a:off x="3126488" y="1135346"/>
            <a:ext cx="12094419" cy="8062946"/>
          </a:xfrm>
          <a:custGeom>
            <a:avLst/>
            <a:gdLst/>
            <a:ahLst/>
            <a:cxnLst/>
            <a:rect l="l" t="t" r="r" b="b"/>
            <a:pathLst>
              <a:path w="12094419" h="8062946" extrusionOk="0">
                <a:moveTo>
                  <a:pt x="0" y="0"/>
                </a:moveTo>
                <a:lnTo>
                  <a:pt x="12094419" y="0"/>
                </a:lnTo>
                <a:lnTo>
                  <a:pt x="12094419" y="8062946"/>
                </a:lnTo>
                <a:lnTo>
                  <a:pt x="0" y="80629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1"/>
          <p:cNvSpPr txBox="1"/>
          <p:nvPr/>
        </p:nvSpPr>
        <p:spPr>
          <a:xfrm>
            <a:off x="3185246" y="7404078"/>
            <a:ext cx="9445070" cy="58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31" b="1" i="0" u="none" strike="noStrike" cap="none" dirty="0">
                <a:solidFill>
                  <a:srgbClr val="308FAC"/>
                </a:solidFill>
                <a:latin typeface="Arial"/>
                <a:ea typeface="Arial"/>
                <a:cs typeface="Arial"/>
                <a:sym typeface="Arial"/>
              </a:rPr>
              <a:t>SHARE OUT</a:t>
            </a:r>
            <a:endParaRPr b="1" dirty="0">
              <a:solidFill>
                <a:srgbClr val="308FAC"/>
              </a:solidFill>
            </a:endParaRPr>
          </a:p>
        </p:txBody>
      </p:sp>
      <p:sp>
        <p:nvSpPr>
          <p:cNvPr id="363" name="Google Shape;363;p11"/>
          <p:cNvSpPr txBox="1"/>
          <p:nvPr/>
        </p:nvSpPr>
        <p:spPr>
          <a:xfrm>
            <a:off x="3185246" y="8094785"/>
            <a:ext cx="12276539" cy="1597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302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14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Dosis SemiBold"/>
                <a:cs typeface="Arial" panose="020B0604020202020204" pitchFamily="34" charset="0"/>
                <a:sym typeface="Dosis SemiBold"/>
              </a:rPr>
              <a:t>The tablemate that has been teaching the longest, share your group's notice and wonderings. Use the sentence stems "We noticed that the phenomena..." and "What we wonder about phenomena is..."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4" name="Google Shape;364;p11"/>
          <p:cNvSpPr txBox="1"/>
          <p:nvPr/>
        </p:nvSpPr>
        <p:spPr>
          <a:xfrm>
            <a:off x="1119893" y="523687"/>
            <a:ext cx="16048214" cy="1769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i="0" u="none" strike="noStrike" cap="none" dirty="0">
                <a:ln w="28575">
                  <a:solidFill>
                    <a:srgbClr val="308FAC"/>
                  </a:solidFill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KAJoyful" pitchFamily="2" charset="-127"/>
                <a:ea typeface="KAJoyful" pitchFamily="2" charset="-127"/>
                <a:cs typeface="KAJoyful" pitchFamily="2" charset="-127"/>
                <a:sym typeface="Arial"/>
              </a:rPr>
              <a:t>NOTICE AND WONDERINGS</a:t>
            </a:r>
            <a:endParaRPr dirty="0">
              <a:ln w="28575">
                <a:solidFill>
                  <a:srgbClr val="308FAC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KAJoyful" pitchFamily="2" charset="-127"/>
              <a:ea typeface="KAJoyful" pitchFamily="2" charset="-127"/>
              <a:cs typeface="KAJoyful" pitchFamily="2" charset="-127"/>
            </a:endParaRPr>
          </a:p>
        </p:txBody>
      </p:sp>
      <p:sp>
        <p:nvSpPr>
          <p:cNvPr id="365" name="Google Shape;365;p11"/>
          <p:cNvSpPr txBox="1"/>
          <p:nvPr/>
        </p:nvSpPr>
        <p:spPr>
          <a:xfrm>
            <a:off x="3185246" y="2816661"/>
            <a:ext cx="9247664" cy="58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31" b="1" i="0" u="none" strike="noStrike" cap="none" dirty="0">
                <a:solidFill>
                  <a:srgbClr val="F4E604"/>
                </a:solidFill>
                <a:latin typeface="Arial"/>
                <a:ea typeface="Arial"/>
                <a:cs typeface="Arial"/>
                <a:sym typeface="Arial"/>
              </a:rPr>
              <a:t>ALONE ZONE</a:t>
            </a:r>
            <a:endParaRPr b="1" dirty="0">
              <a:solidFill>
                <a:srgbClr val="F4E604"/>
              </a:solidFill>
            </a:endParaRPr>
          </a:p>
        </p:txBody>
      </p:sp>
      <p:sp>
        <p:nvSpPr>
          <p:cNvPr id="366" name="Google Shape;366;p11"/>
          <p:cNvSpPr txBox="1"/>
          <p:nvPr/>
        </p:nvSpPr>
        <p:spPr>
          <a:xfrm>
            <a:off x="3185246" y="4892558"/>
            <a:ext cx="9445070" cy="58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31" b="1" i="0" u="none" strike="noStrike" cap="none" dirty="0">
                <a:solidFill>
                  <a:srgbClr val="37BD79"/>
                </a:solidFill>
                <a:latin typeface="Arial"/>
                <a:ea typeface="Arial"/>
                <a:cs typeface="Arial"/>
                <a:sym typeface="Arial"/>
              </a:rPr>
              <a:t>TABLEMATES</a:t>
            </a:r>
            <a:r>
              <a:rPr lang="en-US" sz="3831" b="1" i="0" u="none" strike="noStrike" cap="none" dirty="0">
                <a:latin typeface="Arial"/>
                <a:ea typeface="Arial"/>
                <a:cs typeface="Arial"/>
                <a:sym typeface="Arial"/>
              </a:rPr>
              <a:t> </a:t>
            </a:r>
            <a:endParaRPr b="1" dirty="0"/>
          </a:p>
        </p:txBody>
      </p:sp>
      <p:sp>
        <p:nvSpPr>
          <p:cNvPr id="367" name="Google Shape;367;p11"/>
          <p:cNvSpPr txBox="1"/>
          <p:nvPr/>
        </p:nvSpPr>
        <p:spPr>
          <a:xfrm>
            <a:off x="3185246" y="3406181"/>
            <a:ext cx="11249332" cy="1065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302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14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Dosis SemiBold"/>
                <a:cs typeface="Arial" panose="020B0604020202020204" pitchFamily="34" charset="0"/>
                <a:sym typeface="Dosis SemiBold"/>
              </a:rPr>
              <a:t>In the alone zone, on your handout, write what you notice and wonder about the phenomena. 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" name="Google Shape;368;p11"/>
          <p:cNvSpPr txBox="1"/>
          <p:nvPr/>
        </p:nvSpPr>
        <p:spPr>
          <a:xfrm>
            <a:off x="3185246" y="5484160"/>
            <a:ext cx="13057386" cy="1597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302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14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Dosis SemiBold"/>
                <a:cs typeface="Arial" panose="020B0604020202020204" pitchFamily="34" charset="0"/>
                <a:sym typeface="Dosis SemiBold"/>
              </a:rPr>
              <a:t>Share your notice and wonderings about phenomena with those at your table. Consolidate your ideas.  When sharing, use the sentence stems "What I noticed about the phenomena..." and "What I wonder about the phenomena..." 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phic 2" descr="Head with gears outline">
            <a:extLst>
              <a:ext uri="{FF2B5EF4-FFF2-40B4-BE49-F238E27FC236}">
                <a16:creationId xmlns:a16="http://schemas.microsoft.com/office/drawing/2014/main" id="{4A0CE68B-6970-55D7-0641-1A74F8D8CB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23516" y="4806616"/>
            <a:ext cx="914400" cy="914400"/>
          </a:xfrm>
          <a:prstGeom prst="rect">
            <a:avLst/>
          </a:prstGeom>
        </p:spPr>
      </p:pic>
      <p:pic>
        <p:nvPicPr>
          <p:cNvPr id="5" name="Graphic 4" descr="Artificial Intelligence outline">
            <a:extLst>
              <a:ext uri="{FF2B5EF4-FFF2-40B4-BE49-F238E27FC236}">
                <a16:creationId xmlns:a16="http://schemas.microsoft.com/office/drawing/2014/main" id="{D0D4E4C3-C142-F2F9-E4B3-60409C5F1D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83578" y="2604293"/>
            <a:ext cx="1813241" cy="1813241"/>
          </a:xfrm>
          <a:prstGeom prst="rect">
            <a:avLst/>
          </a:prstGeom>
        </p:spPr>
      </p:pic>
      <p:pic>
        <p:nvPicPr>
          <p:cNvPr id="7" name="Graphic 6" descr="Meeting outline">
            <a:extLst>
              <a:ext uri="{FF2B5EF4-FFF2-40B4-BE49-F238E27FC236}">
                <a16:creationId xmlns:a16="http://schemas.microsoft.com/office/drawing/2014/main" id="{E7B34B43-26C8-4163-F8D3-41EC71A61D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9893" y="4782553"/>
            <a:ext cx="1876926" cy="1876926"/>
          </a:xfrm>
          <a:prstGeom prst="rect">
            <a:avLst/>
          </a:prstGeom>
        </p:spPr>
      </p:pic>
      <p:pic>
        <p:nvPicPr>
          <p:cNvPr id="9" name="Graphic 8" descr="Share outline">
            <a:extLst>
              <a:ext uri="{FF2B5EF4-FFF2-40B4-BE49-F238E27FC236}">
                <a16:creationId xmlns:a16="http://schemas.microsoft.com/office/drawing/2014/main" id="{5C3CED30-D7C4-A365-50AB-541916D48A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19893" y="7404078"/>
            <a:ext cx="1876926" cy="18769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2" grpId="0"/>
      <p:bldP spid="363" grpId="0"/>
      <p:bldP spid="365" grpId="0"/>
      <p:bldP spid="366" grpId="0"/>
      <p:bldP spid="367" grpId="0"/>
      <p:bldP spid="36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2"/>
          <p:cNvSpPr txBox="1"/>
          <p:nvPr/>
        </p:nvSpPr>
        <p:spPr>
          <a:xfrm>
            <a:off x="568781" y="262635"/>
            <a:ext cx="17150437" cy="2046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00" i="0" u="none" strike="noStrike" cap="none" dirty="0">
                <a:ln w="28575">
                  <a:solidFill>
                    <a:srgbClr val="308FAC"/>
                  </a:solidFill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KAJoyful" pitchFamily="2" charset="-127"/>
                <a:ea typeface="KAJoyful" pitchFamily="2" charset="-127"/>
                <a:cs typeface="KAJoyful" pitchFamily="2" charset="-127"/>
                <a:sym typeface="Arial"/>
              </a:rPr>
              <a:t>WHAT IS A PHENOMENA?</a:t>
            </a:r>
            <a:endParaRPr sz="2000" dirty="0">
              <a:ln w="28575">
                <a:solidFill>
                  <a:srgbClr val="308FAC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KAJoyful" pitchFamily="2" charset="-127"/>
              <a:ea typeface="KAJoyful" pitchFamily="2" charset="-127"/>
              <a:cs typeface="KAJoyful" pitchFamily="2" charset="-127"/>
            </a:endParaRPr>
          </a:p>
        </p:txBody>
      </p:sp>
      <p:sp>
        <p:nvSpPr>
          <p:cNvPr id="395" name="Google Shape;395;p12"/>
          <p:cNvSpPr txBox="1"/>
          <p:nvPr/>
        </p:nvSpPr>
        <p:spPr>
          <a:xfrm>
            <a:off x="989885" y="3258947"/>
            <a:ext cx="16308228" cy="6261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137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Dosis SemiBold"/>
                <a:cs typeface="Arial" panose="020B0604020202020204" pitchFamily="34" charset="0"/>
                <a:sym typeface="Dosis SemiBold"/>
              </a:rPr>
              <a:t>An </a:t>
            </a:r>
            <a:r>
              <a:rPr lang="en-US" sz="8137" b="1" i="0" u="none" strike="noStrike" cap="none" dirty="0">
                <a:solidFill>
                  <a:srgbClr val="308FAC"/>
                </a:solidFill>
                <a:latin typeface="Arial" panose="020B0604020202020204" pitchFamily="34" charset="0"/>
                <a:ea typeface="Dosis SemiBold"/>
                <a:cs typeface="Arial" panose="020B0604020202020204" pitchFamily="34" charset="0"/>
                <a:sym typeface="Dosis SemiBold"/>
              </a:rPr>
              <a:t>observable</a:t>
            </a:r>
            <a:r>
              <a:rPr lang="en-US" sz="8137" b="1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Dosis SemiBold"/>
                <a:cs typeface="Arial" panose="020B0604020202020204" pitchFamily="34" charset="0"/>
                <a:sym typeface="Dosis SemiBold"/>
              </a:rPr>
              <a:t>,</a:t>
            </a:r>
            <a:r>
              <a:rPr lang="en-US" sz="8137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Dosis SemiBold"/>
                <a:cs typeface="Arial" panose="020B0604020202020204" pitchFamily="34" charset="0"/>
                <a:sym typeface="Dosis SemiBold"/>
              </a:rPr>
              <a:t> </a:t>
            </a:r>
            <a:r>
              <a:rPr lang="en-US" sz="8137" b="1" i="0" u="none" strike="noStrike" cap="none" dirty="0">
                <a:solidFill>
                  <a:srgbClr val="F4E604"/>
                </a:solidFill>
                <a:latin typeface="Arial" panose="020B0604020202020204" pitchFamily="34" charset="0"/>
                <a:ea typeface="Dosis SemiBold"/>
                <a:cs typeface="Arial" panose="020B0604020202020204" pitchFamily="34" charset="0"/>
                <a:sym typeface="Dosis SemiBold"/>
              </a:rPr>
              <a:t>naturally occurring  event</a:t>
            </a:r>
            <a:r>
              <a:rPr lang="en-US" sz="8137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Dosis SemiBold"/>
                <a:cs typeface="Arial" panose="020B0604020202020204" pitchFamily="34" charset="0"/>
                <a:sym typeface="Dosis SemiBold"/>
              </a:rPr>
              <a:t> found anywhere in the world that </a:t>
            </a:r>
            <a:r>
              <a:rPr lang="en-US" sz="8137" b="1" i="0" u="none" strike="noStrike" cap="none" dirty="0">
                <a:solidFill>
                  <a:srgbClr val="37BD79"/>
                </a:solidFill>
                <a:latin typeface="Arial" panose="020B0604020202020204" pitchFamily="34" charset="0"/>
                <a:ea typeface="Dosis SemiBold"/>
                <a:cs typeface="Arial" panose="020B0604020202020204" pitchFamily="34" charset="0"/>
                <a:sym typeface="Dosis SemiBold"/>
              </a:rPr>
              <a:t>scientific knowledge can be used to explain or predict</a:t>
            </a:r>
            <a:r>
              <a:rPr lang="en-US" sz="8137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Dosis SemiBold"/>
                <a:cs typeface="Arial" panose="020B0604020202020204" pitchFamily="34" charset="0"/>
                <a:sym typeface="Dosis SemiBold"/>
              </a:rPr>
              <a:t>.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13"/>
          <p:cNvSpPr txBox="1"/>
          <p:nvPr/>
        </p:nvSpPr>
        <p:spPr>
          <a:xfrm>
            <a:off x="493096" y="3485165"/>
            <a:ext cx="4876990" cy="846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 b="1" i="0" u="none" strike="noStrike" cap="none" dirty="0">
                <a:solidFill>
                  <a:srgbClr val="37BD7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"/>
                <a:ea typeface="Arial"/>
                <a:cs typeface="Arial"/>
                <a:sym typeface="Arial"/>
              </a:rPr>
              <a:t>CONTEXT</a:t>
            </a:r>
            <a:endParaRPr sz="5500" b="1" dirty="0">
              <a:solidFill>
                <a:srgbClr val="37BD79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429" name="Google Shape;429;p13"/>
          <p:cNvSpPr txBox="1"/>
          <p:nvPr/>
        </p:nvSpPr>
        <p:spPr>
          <a:xfrm>
            <a:off x="6665120" y="3478507"/>
            <a:ext cx="4470945" cy="846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 b="1" i="0" u="none" strike="noStrike" cap="none" dirty="0">
                <a:solidFill>
                  <a:srgbClr val="F4E604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"/>
                <a:ea typeface="Arial"/>
                <a:cs typeface="Arial"/>
                <a:sym typeface="Arial"/>
              </a:rPr>
              <a:t>MOTIVATION</a:t>
            </a:r>
            <a:endParaRPr sz="5500" b="1" dirty="0">
              <a:solidFill>
                <a:srgbClr val="F4E604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430" name="Google Shape;430;p13"/>
          <p:cNvSpPr txBox="1"/>
          <p:nvPr/>
        </p:nvSpPr>
        <p:spPr>
          <a:xfrm>
            <a:off x="12431099" y="3485165"/>
            <a:ext cx="5173672" cy="846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 b="1" i="0" u="none" strike="noStrike" cap="none" dirty="0">
                <a:solidFill>
                  <a:srgbClr val="308FAC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"/>
                <a:ea typeface="Arial"/>
                <a:cs typeface="Arial"/>
                <a:sym typeface="Arial"/>
              </a:rPr>
              <a:t>EMPOWERING</a:t>
            </a:r>
            <a:endParaRPr sz="5500" b="1" dirty="0">
              <a:solidFill>
                <a:srgbClr val="308FAC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B043734-8CBF-4978-D8BF-CEEA2AD82E86}"/>
              </a:ext>
            </a:extLst>
          </p:cNvPr>
          <p:cNvSpPr/>
          <p:nvPr/>
        </p:nvSpPr>
        <p:spPr>
          <a:xfrm>
            <a:off x="841154" y="4738280"/>
            <a:ext cx="4293851" cy="4405024"/>
          </a:xfrm>
          <a:prstGeom prst="roundRect">
            <a:avLst/>
          </a:prstGeom>
          <a:solidFill>
            <a:srgbClr val="37BD79">
              <a:alpha val="50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504E307-471A-F275-9339-118AEFEBBE27}"/>
              </a:ext>
            </a:extLst>
          </p:cNvPr>
          <p:cNvSpPr/>
          <p:nvPr/>
        </p:nvSpPr>
        <p:spPr>
          <a:xfrm>
            <a:off x="6665120" y="4671702"/>
            <a:ext cx="4527432" cy="4405024"/>
          </a:xfrm>
          <a:prstGeom prst="roundRect">
            <a:avLst/>
          </a:prstGeom>
          <a:solidFill>
            <a:srgbClr val="F4E604">
              <a:alpha val="50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3A48D6-0732-38B7-33BE-D5A6FF4F6A30}"/>
              </a:ext>
            </a:extLst>
          </p:cNvPr>
          <p:cNvSpPr/>
          <p:nvPr/>
        </p:nvSpPr>
        <p:spPr>
          <a:xfrm>
            <a:off x="12754219" y="4722516"/>
            <a:ext cx="4527432" cy="4405024"/>
          </a:xfrm>
          <a:prstGeom prst="roundRect">
            <a:avLst/>
          </a:prstGeom>
          <a:solidFill>
            <a:srgbClr val="308FAC">
              <a:alpha val="50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1" name="Google Shape;431;p13"/>
          <p:cNvSpPr txBox="1"/>
          <p:nvPr/>
        </p:nvSpPr>
        <p:spPr>
          <a:xfrm>
            <a:off x="953280" y="4865796"/>
            <a:ext cx="4069598" cy="42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77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Dosis SemiBold"/>
                <a:cs typeface="Arial" panose="020B0604020202020204" pitchFamily="34" charset="0"/>
                <a:sym typeface="Dosis SemiBold"/>
              </a:rPr>
              <a:t>Using phenomena in the classroom gives context and purpose to science learning as students "do something" with science and become agents of their own learning.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2" name="Google Shape;432;p13"/>
          <p:cNvSpPr txBox="1"/>
          <p:nvPr/>
        </p:nvSpPr>
        <p:spPr>
          <a:xfrm>
            <a:off x="6910065" y="4930159"/>
            <a:ext cx="4069598" cy="3877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Dosis SemiBold"/>
                <a:cs typeface="Arial" panose="020B0604020202020204" pitchFamily="34" charset="0"/>
                <a:sym typeface="Dosis SemiBold"/>
              </a:rPr>
              <a:t>By centering science education on phenomena that students are motivated to explain, the focus of learning shifts from learning about a topic to figuring out why or how something happens. </a:t>
            </a:r>
            <a:endParaRPr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3" name="Google Shape;433;p13"/>
          <p:cNvSpPr txBox="1"/>
          <p:nvPr/>
        </p:nvSpPr>
        <p:spPr>
          <a:xfrm>
            <a:off x="12983136" y="5504447"/>
            <a:ext cx="4069598" cy="2841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77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Dosis SemiBold"/>
                <a:cs typeface="Arial" panose="020B0604020202020204" pitchFamily="34" charset="0"/>
                <a:sym typeface="Dosis SemiBold"/>
              </a:rPr>
              <a:t>The use of phenomena enables students to ask and investigate questions and then use evidence they gathered to explain the event.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6" name="Google Shape;436;p13"/>
          <p:cNvSpPr txBox="1"/>
          <p:nvPr/>
        </p:nvSpPr>
        <p:spPr>
          <a:xfrm>
            <a:off x="0" y="630400"/>
            <a:ext cx="18408317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800" i="0" u="none" strike="noStrike" cap="none" dirty="0">
                <a:ln w="28575">
                  <a:solidFill>
                    <a:srgbClr val="308FAC"/>
                  </a:solidFill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KAJoyful" pitchFamily="2" charset="-127"/>
                <a:ea typeface="KAJoyful" pitchFamily="2" charset="-127"/>
                <a:cs typeface="KAJoyful" pitchFamily="2" charset="-127"/>
                <a:sym typeface="Arial"/>
              </a:rPr>
              <a:t>WHY DO WE USE PHENOMENA?</a:t>
            </a:r>
            <a:endParaRPr sz="10800" dirty="0">
              <a:ln w="28575">
                <a:solidFill>
                  <a:srgbClr val="308FAC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KAJoyful" pitchFamily="2" charset="-127"/>
              <a:ea typeface="KAJoyful" pitchFamily="2" charset="-127"/>
              <a:cs typeface="KAJoyful" pitchFamily="2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8" grpId="0"/>
      <p:bldP spid="429" grpId="0"/>
      <p:bldP spid="430" grpId="0"/>
      <p:bldP spid="2" grpId="0" animBg="1"/>
      <p:bldP spid="3" grpId="0" animBg="1"/>
      <p:bldP spid="4" grpId="0" animBg="1"/>
      <p:bldP spid="431" grpId="0"/>
      <p:bldP spid="432" grpId="0"/>
      <p:bldP spid="4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14"/>
          <p:cNvSpPr txBox="1"/>
          <p:nvPr/>
        </p:nvSpPr>
        <p:spPr>
          <a:xfrm>
            <a:off x="0" y="662445"/>
            <a:ext cx="18287999" cy="1769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i="0" u="none" strike="noStrike" cap="none" dirty="0">
                <a:ln w="28575">
                  <a:solidFill>
                    <a:srgbClr val="308FAC"/>
                  </a:solidFill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KAJoyful" pitchFamily="2" charset="-127"/>
                <a:ea typeface="KAJoyful" pitchFamily="2" charset="-127"/>
                <a:cs typeface="KAJoyful" pitchFamily="2" charset="-127"/>
                <a:sym typeface="Arial"/>
              </a:rPr>
              <a:t>HOW TO SELECT  PHENOMENA</a:t>
            </a:r>
            <a:endParaRPr sz="11500" dirty="0">
              <a:ln w="28575">
                <a:solidFill>
                  <a:srgbClr val="308FAC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KAJoyful" pitchFamily="2" charset="-127"/>
              <a:ea typeface="KAJoyful" pitchFamily="2" charset="-127"/>
              <a:cs typeface="KAJoyful" pitchFamily="2" charset="-127"/>
            </a:endParaRPr>
          </a:p>
        </p:txBody>
      </p:sp>
      <p:sp>
        <p:nvSpPr>
          <p:cNvPr id="462" name="Google Shape;462;p14"/>
          <p:cNvSpPr txBox="1"/>
          <p:nvPr/>
        </p:nvSpPr>
        <p:spPr>
          <a:xfrm>
            <a:off x="1310996" y="3414566"/>
            <a:ext cx="4437793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rgbClr val="308FAC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"/>
                <a:ea typeface="Arial"/>
                <a:cs typeface="Arial"/>
                <a:sym typeface="Arial"/>
              </a:rPr>
              <a:t>ACCESSIBILITY</a:t>
            </a:r>
            <a:endParaRPr b="1" dirty="0">
              <a:solidFill>
                <a:srgbClr val="308FAC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463" name="Google Shape;463;p14"/>
          <p:cNvSpPr txBox="1"/>
          <p:nvPr/>
        </p:nvSpPr>
        <p:spPr>
          <a:xfrm>
            <a:off x="6958120" y="3076012"/>
            <a:ext cx="4564793" cy="1354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rgbClr val="F4E604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"/>
                <a:ea typeface="Arial"/>
                <a:cs typeface="Arial"/>
                <a:sym typeface="Arial"/>
              </a:rPr>
              <a:t>STUDENT GROWTH</a:t>
            </a:r>
            <a:endParaRPr b="1" dirty="0">
              <a:solidFill>
                <a:srgbClr val="F4E604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464" name="Google Shape;464;p14"/>
          <p:cNvSpPr txBox="1"/>
          <p:nvPr/>
        </p:nvSpPr>
        <p:spPr>
          <a:xfrm>
            <a:off x="12599608" y="3414566"/>
            <a:ext cx="4521774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rgbClr val="37BD7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"/>
                <a:ea typeface="Arial"/>
                <a:cs typeface="Arial"/>
                <a:sym typeface="Arial"/>
              </a:rPr>
              <a:t>RELEVANCY</a:t>
            </a:r>
            <a:endParaRPr b="1" dirty="0">
              <a:solidFill>
                <a:srgbClr val="37BD79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5ABAADC-7F3E-5A97-FFF9-9FDA9CF24608}"/>
              </a:ext>
            </a:extLst>
          </p:cNvPr>
          <p:cNvSpPr/>
          <p:nvPr/>
        </p:nvSpPr>
        <p:spPr>
          <a:xfrm>
            <a:off x="12487645" y="4786054"/>
            <a:ext cx="4787043" cy="4405024"/>
          </a:xfrm>
          <a:prstGeom prst="roundRect">
            <a:avLst/>
          </a:prstGeom>
          <a:solidFill>
            <a:srgbClr val="37BD79">
              <a:alpha val="50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AC357C4-02BB-FAB7-6FBA-9B290030230A}"/>
              </a:ext>
            </a:extLst>
          </p:cNvPr>
          <p:cNvSpPr/>
          <p:nvPr/>
        </p:nvSpPr>
        <p:spPr>
          <a:xfrm>
            <a:off x="6860452" y="4786054"/>
            <a:ext cx="4787043" cy="4405024"/>
          </a:xfrm>
          <a:prstGeom prst="roundRect">
            <a:avLst/>
          </a:prstGeom>
          <a:solidFill>
            <a:srgbClr val="F4E604">
              <a:alpha val="50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FC90F6C-88A6-8A16-CA59-1A1245C731CD}"/>
              </a:ext>
            </a:extLst>
          </p:cNvPr>
          <p:cNvSpPr/>
          <p:nvPr/>
        </p:nvSpPr>
        <p:spPr>
          <a:xfrm>
            <a:off x="1157689" y="4786054"/>
            <a:ext cx="4787043" cy="4405024"/>
          </a:xfrm>
          <a:prstGeom prst="roundRect">
            <a:avLst/>
          </a:prstGeom>
          <a:solidFill>
            <a:srgbClr val="308FAC">
              <a:alpha val="50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5" name="Google Shape;465;p14"/>
          <p:cNvSpPr txBox="1"/>
          <p:nvPr/>
        </p:nvSpPr>
        <p:spPr>
          <a:xfrm>
            <a:off x="1136371" y="4975058"/>
            <a:ext cx="4787042" cy="4102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9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Dosis SemiBold"/>
                <a:cs typeface="Arial" panose="020B0604020202020204" pitchFamily="34" charset="0"/>
                <a:sym typeface="Dosis SemiBold"/>
              </a:rPr>
              <a:t>Can students observe or investigate the phenomena either through firsthand experiences (in the classroom) or through someone else's experience (videos, news, presentations)?</a:t>
            </a:r>
            <a:endParaRPr sz="28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6" name="Google Shape;466;p14"/>
          <p:cNvSpPr txBox="1"/>
          <p:nvPr/>
        </p:nvSpPr>
        <p:spPr>
          <a:xfrm>
            <a:off x="7096478" y="5010717"/>
            <a:ext cx="4314989" cy="3955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9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Dosis SemiBold"/>
                <a:cs typeface="Arial" panose="020B0604020202020204" pitchFamily="34" charset="0"/>
                <a:sym typeface="Dosis SemiBold"/>
              </a:rPr>
              <a:t>By making sense of the phenomena, are students building understanding toward grade level expectations?</a:t>
            </a:r>
            <a:endParaRPr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7" name="Google Shape;467;p14"/>
          <p:cNvSpPr txBox="1"/>
          <p:nvPr/>
        </p:nvSpPr>
        <p:spPr>
          <a:xfrm>
            <a:off x="12933857" y="5191334"/>
            <a:ext cx="3853275" cy="351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9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Dosis SemiBold"/>
                <a:cs typeface="Arial" panose="020B0604020202020204" pitchFamily="34" charset="0"/>
                <a:sym typeface="Dosis SemiBold"/>
              </a:rPr>
              <a:t>Is the phenomenon relevant to real-world issues or students' local environment? Does it align with the Science Standards?</a:t>
            </a:r>
            <a:endParaRPr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2" grpId="0"/>
      <p:bldP spid="463" grpId="0"/>
      <p:bldP spid="464" grpId="0"/>
      <p:bldP spid="4" grpId="0" animBg="1"/>
      <p:bldP spid="3" grpId="0" animBg="1"/>
      <p:bldP spid="2" grpId="0" animBg="1"/>
      <p:bldP spid="465" grpId="0"/>
      <p:bldP spid="466" grpId="0"/>
      <p:bldP spid="46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5"/>
          <p:cNvSpPr txBox="1"/>
          <p:nvPr/>
        </p:nvSpPr>
        <p:spPr>
          <a:xfrm>
            <a:off x="1081108" y="1173182"/>
            <a:ext cx="16125783" cy="7940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800" b="0" i="0" u="none" strike="noStrike" cap="none" dirty="0">
                <a:ln w="28575">
                  <a:solidFill>
                    <a:srgbClr val="308FAC"/>
                  </a:solidFill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KAJoyful" pitchFamily="2" charset="-127"/>
                <a:ea typeface="KAJoyful" pitchFamily="2" charset="-127"/>
                <a:cs typeface="KAJoyful" pitchFamily="2" charset="-127"/>
                <a:sym typeface="Arial"/>
              </a:rPr>
              <a:t>PHENOMENA EXAMPLES</a:t>
            </a:r>
            <a:endParaRPr sz="2400" dirty="0">
              <a:ln w="28575">
                <a:solidFill>
                  <a:srgbClr val="308FAC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KAJoyful" pitchFamily="2" charset="-127"/>
              <a:ea typeface="KAJoyful" pitchFamily="2" charset="-127"/>
              <a:cs typeface="KAJoyful" pitchFamily="2" charset="-127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16"/>
          <p:cNvSpPr/>
          <p:nvPr/>
        </p:nvSpPr>
        <p:spPr>
          <a:xfrm>
            <a:off x="1028700" y="1028700"/>
            <a:ext cx="5599444" cy="3737629"/>
          </a:xfrm>
          <a:custGeom>
            <a:avLst/>
            <a:gdLst/>
            <a:ahLst/>
            <a:cxnLst/>
            <a:rect l="l" t="t" r="r" b="b"/>
            <a:pathLst>
              <a:path w="5599444" h="3737629" extrusionOk="0">
                <a:moveTo>
                  <a:pt x="0" y="0"/>
                </a:moveTo>
                <a:lnTo>
                  <a:pt x="5599444" y="0"/>
                </a:lnTo>
                <a:lnTo>
                  <a:pt x="5599444" y="3737629"/>
                </a:lnTo>
                <a:lnTo>
                  <a:pt x="0" y="37376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29" name="Google Shape;529;p16"/>
          <p:cNvSpPr/>
          <p:nvPr/>
        </p:nvSpPr>
        <p:spPr>
          <a:xfrm>
            <a:off x="7128021" y="1028700"/>
            <a:ext cx="6659472" cy="3737629"/>
          </a:xfrm>
          <a:custGeom>
            <a:avLst/>
            <a:gdLst/>
            <a:ahLst/>
            <a:cxnLst/>
            <a:rect l="l" t="t" r="r" b="b"/>
            <a:pathLst>
              <a:path w="6659472" h="3737629" extrusionOk="0">
                <a:moveTo>
                  <a:pt x="0" y="0"/>
                </a:moveTo>
                <a:lnTo>
                  <a:pt x="6659472" y="0"/>
                </a:lnTo>
                <a:lnTo>
                  <a:pt x="6659472" y="3737629"/>
                </a:lnTo>
                <a:lnTo>
                  <a:pt x="0" y="37376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30" name="Google Shape;530;p16"/>
          <p:cNvSpPr/>
          <p:nvPr/>
        </p:nvSpPr>
        <p:spPr>
          <a:xfrm>
            <a:off x="997065" y="5166819"/>
            <a:ext cx="5631079" cy="3737629"/>
          </a:xfrm>
          <a:custGeom>
            <a:avLst/>
            <a:gdLst/>
            <a:ahLst/>
            <a:cxnLst/>
            <a:rect l="l" t="t" r="r" b="b"/>
            <a:pathLst>
              <a:path w="5631079" h="3737629" extrusionOk="0">
                <a:moveTo>
                  <a:pt x="0" y="0"/>
                </a:moveTo>
                <a:lnTo>
                  <a:pt x="5631079" y="0"/>
                </a:lnTo>
                <a:lnTo>
                  <a:pt x="5631079" y="3737628"/>
                </a:lnTo>
                <a:lnTo>
                  <a:pt x="0" y="37376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31" name="Google Shape;531;p16"/>
          <p:cNvSpPr/>
          <p:nvPr/>
        </p:nvSpPr>
        <p:spPr>
          <a:xfrm>
            <a:off x="7128021" y="5143500"/>
            <a:ext cx="5599444" cy="3737629"/>
          </a:xfrm>
          <a:custGeom>
            <a:avLst/>
            <a:gdLst/>
            <a:ahLst/>
            <a:cxnLst/>
            <a:rect l="l" t="t" r="r" b="b"/>
            <a:pathLst>
              <a:path w="5599444" h="3737629" extrusionOk="0">
                <a:moveTo>
                  <a:pt x="0" y="0"/>
                </a:moveTo>
                <a:lnTo>
                  <a:pt x="5599443" y="0"/>
                </a:lnTo>
                <a:lnTo>
                  <a:pt x="5599443" y="3737629"/>
                </a:lnTo>
                <a:lnTo>
                  <a:pt x="0" y="37376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32" name="Google Shape;532;p16"/>
          <p:cNvSpPr/>
          <p:nvPr/>
        </p:nvSpPr>
        <p:spPr>
          <a:xfrm>
            <a:off x="13222764" y="5143500"/>
            <a:ext cx="4036536" cy="3737629"/>
          </a:xfrm>
          <a:custGeom>
            <a:avLst/>
            <a:gdLst/>
            <a:ahLst/>
            <a:cxnLst/>
            <a:rect l="l" t="t" r="r" b="b"/>
            <a:pathLst>
              <a:path w="4036536" h="3737629" extrusionOk="0">
                <a:moveTo>
                  <a:pt x="0" y="0"/>
                </a:moveTo>
                <a:lnTo>
                  <a:pt x="4036536" y="0"/>
                </a:lnTo>
                <a:lnTo>
                  <a:pt x="4036536" y="3737629"/>
                </a:lnTo>
                <a:lnTo>
                  <a:pt x="0" y="37376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r="-38977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33" name="Google Shape;533;p16"/>
          <p:cNvSpPr txBox="1"/>
          <p:nvPr/>
        </p:nvSpPr>
        <p:spPr>
          <a:xfrm>
            <a:off x="13787493" y="1042296"/>
            <a:ext cx="3930318" cy="3724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627208" marR="0" lvl="1" indent="-313604" algn="l" rtl="0">
              <a:lnSpc>
                <a:spcPct val="119001"/>
              </a:lnSpc>
              <a:spcBef>
                <a:spcPts val="0"/>
              </a:spcBef>
              <a:spcAft>
                <a:spcPts val="0"/>
              </a:spcAft>
              <a:buClr>
                <a:srgbClr val="003933"/>
              </a:buClr>
              <a:buSzPts val="2905"/>
              <a:buFont typeface="Arial"/>
              <a:buChar char="•"/>
            </a:pPr>
            <a:r>
              <a:rPr lang="en-US" sz="2905" i="0" u="none" strike="noStrike" cap="none" dirty="0">
                <a:latin typeface="Arial" panose="020B0604020202020204" pitchFamily="34" charset="0"/>
                <a:ea typeface="Dosis SemiBold"/>
                <a:cs typeface="Arial" panose="020B0604020202020204" pitchFamily="34" charset="0"/>
                <a:sym typeface="Dosis SemiBold"/>
              </a:rPr>
              <a:t>Moon phases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7208" marR="0" lvl="1" indent="-313604" algn="l" rtl="0">
              <a:lnSpc>
                <a:spcPct val="119001"/>
              </a:lnSpc>
              <a:spcBef>
                <a:spcPts val="0"/>
              </a:spcBef>
              <a:spcAft>
                <a:spcPts val="0"/>
              </a:spcAft>
              <a:buClr>
                <a:srgbClr val="003933"/>
              </a:buClr>
              <a:buSzPts val="2905"/>
              <a:buFont typeface="Arial"/>
              <a:buChar char="•"/>
            </a:pPr>
            <a:r>
              <a:rPr lang="en-US" sz="2905" i="0" u="none" strike="noStrike" cap="none" dirty="0">
                <a:latin typeface="Arial" panose="020B0604020202020204" pitchFamily="34" charset="0"/>
                <a:ea typeface="Dosis SemiBold"/>
                <a:cs typeface="Arial" panose="020B0604020202020204" pitchFamily="34" charset="0"/>
                <a:sym typeface="Dosis SemiBold"/>
              </a:rPr>
              <a:t>Dough rising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7208" marR="0" lvl="1" indent="-313604" algn="l" rtl="0">
              <a:lnSpc>
                <a:spcPct val="119001"/>
              </a:lnSpc>
              <a:spcBef>
                <a:spcPts val="0"/>
              </a:spcBef>
              <a:spcAft>
                <a:spcPts val="0"/>
              </a:spcAft>
              <a:buClr>
                <a:srgbClr val="003933"/>
              </a:buClr>
              <a:buSzPts val="2905"/>
              <a:buFont typeface="Arial"/>
              <a:buChar char="•"/>
            </a:pPr>
            <a:r>
              <a:rPr lang="en-US" sz="2905" i="0" u="none" strike="noStrike" cap="none" dirty="0">
                <a:latin typeface="Arial" panose="020B0604020202020204" pitchFamily="34" charset="0"/>
                <a:ea typeface="Dosis SemiBold"/>
                <a:cs typeface="Arial" panose="020B0604020202020204" pitchFamily="34" charset="0"/>
                <a:sym typeface="Dosis SemiBold"/>
              </a:rPr>
              <a:t>Arch formation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7208" marR="0" lvl="1" indent="-313604" algn="l" rtl="0">
              <a:lnSpc>
                <a:spcPct val="119001"/>
              </a:lnSpc>
              <a:spcBef>
                <a:spcPts val="0"/>
              </a:spcBef>
              <a:spcAft>
                <a:spcPts val="0"/>
              </a:spcAft>
              <a:buClr>
                <a:srgbClr val="003933"/>
              </a:buClr>
              <a:buSzPts val="2905"/>
              <a:buFont typeface="Arial"/>
              <a:buChar char="•"/>
            </a:pPr>
            <a:r>
              <a:rPr lang="en-US" sz="2905" i="0" u="none" strike="noStrike" cap="none" dirty="0">
                <a:latin typeface="Arial" panose="020B0604020202020204" pitchFamily="34" charset="0"/>
                <a:ea typeface="Dosis SemiBold"/>
                <a:cs typeface="Arial" panose="020B0604020202020204" pitchFamily="34" charset="0"/>
                <a:sym typeface="Dosis SemiBold"/>
              </a:rPr>
              <a:t>The Northern Lights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7208" marR="0" lvl="1" indent="-313604" algn="l" rtl="0">
              <a:lnSpc>
                <a:spcPct val="119001"/>
              </a:lnSpc>
              <a:spcBef>
                <a:spcPts val="0"/>
              </a:spcBef>
              <a:spcAft>
                <a:spcPts val="0"/>
              </a:spcAft>
              <a:buClr>
                <a:srgbClr val="003933"/>
              </a:buClr>
              <a:buSzPts val="2905"/>
              <a:buFont typeface="Arial"/>
              <a:buChar char="•"/>
            </a:pPr>
            <a:r>
              <a:rPr lang="en-US" sz="2905" i="0" u="none" strike="noStrike" cap="none" dirty="0">
                <a:latin typeface="Arial" panose="020B0604020202020204" pitchFamily="34" charset="0"/>
                <a:ea typeface="Dosis SemiBold"/>
                <a:cs typeface="Arial" panose="020B0604020202020204" pitchFamily="34" charset="0"/>
                <a:sym typeface="Dosis SemiBold"/>
              </a:rPr>
              <a:t>Condensation forming on a window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17"/>
          <p:cNvSpPr/>
          <p:nvPr/>
        </p:nvSpPr>
        <p:spPr>
          <a:xfrm>
            <a:off x="1028700" y="1028700"/>
            <a:ext cx="5631079" cy="3737629"/>
          </a:xfrm>
          <a:custGeom>
            <a:avLst/>
            <a:gdLst/>
            <a:ahLst/>
            <a:cxnLst/>
            <a:rect l="l" t="t" r="r" b="b"/>
            <a:pathLst>
              <a:path w="5631079" h="3737629" extrusionOk="0">
                <a:moveTo>
                  <a:pt x="0" y="0"/>
                </a:moveTo>
                <a:lnTo>
                  <a:pt x="5631079" y="0"/>
                </a:lnTo>
                <a:lnTo>
                  <a:pt x="5631079" y="3737629"/>
                </a:lnTo>
                <a:lnTo>
                  <a:pt x="0" y="37376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53" name="Google Shape;553;p17"/>
          <p:cNvSpPr/>
          <p:nvPr/>
        </p:nvSpPr>
        <p:spPr>
          <a:xfrm>
            <a:off x="1028700" y="5190137"/>
            <a:ext cx="4983505" cy="3737629"/>
          </a:xfrm>
          <a:custGeom>
            <a:avLst/>
            <a:gdLst/>
            <a:ahLst/>
            <a:cxnLst/>
            <a:rect l="l" t="t" r="r" b="b"/>
            <a:pathLst>
              <a:path w="4983505" h="3737629" extrusionOk="0">
                <a:moveTo>
                  <a:pt x="0" y="0"/>
                </a:moveTo>
                <a:lnTo>
                  <a:pt x="4983505" y="0"/>
                </a:lnTo>
                <a:lnTo>
                  <a:pt x="4983505" y="3737629"/>
                </a:lnTo>
                <a:lnTo>
                  <a:pt x="0" y="37376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54" name="Google Shape;554;p17"/>
          <p:cNvSpPr/>
          <p:nvPr/>
        </p:nvSpPr>
        <p:spPr>
          <a:xfrm>
            <a:off x="7234829" y="1028700"/>
            <a:ext cx="2387410" cy="3737629"/>
          </a:xfrm>
          <a:custGeom>
            <a:avLst/>
            <a:gdLst/>
            <a:ahLst/>
            <a:cxnLst/>
            <a:rect l="l" t="t" r="r" b="b"/>
            <a:pathLst>
              <a:path w="2387410" h="3737629" extrusionOk="0">
                <a:moveTo>
                  <a:pt x="0" y="0"/>
                </a:moveTo>
                <a:lnTo>
                  <a:pt x="2387410" y="0"/>
                </a:lnTo>
                <a:lnTo>
                  <a:pt x="2387410" y="3737629"/>
                </a:lnTo>
                <a:lnTo>
                  <a:pt x="0" y="37376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55" name="Google Shape;555;p17"/>
          <p:cNvSpPr/>
          <p:nvPr/>
        </p:nvSpPr>
        <p:spPr>
          <a:xfrm>
            <a:off x="10193739" y="1028700"/>
            <a:ext cx="2882646" cy="3737629"/>
          </a:xfrm>
          <a:custGeom>
            <a:avLst/>
            <a:gdLst/>
            <a:ahLst/>
            <a:cxnLst/>
            <a:rect l="l" t="t" r="r" b="b"/>
            <a:pathLst>
              <a:path w="2882646" h="3737629" extrusionOk="0">
                <a:moveTo>
                  <a:pt x="0" y="0"/>
                </a:moveTo>
                <a:lnTo>
                  <a:pt x="2882646" y="0"/>
                </a:lnTo>
                <a:lnTo>
                  <a:pt x="2882646" y="3737629"/>
                </a:lnTo>
                <a:lnTo>
                  <a:pt x="0" y="37376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56" name="Google Shape;556;p17"/>
          <p:cNvSpPr/>
          <p:nvPr/>
        </p:nvSpPr>
        <p:spPr>
          <a:xfrm>
            <a:off x="6470169" y="5166819"/>
            <a:ext cx="5407058" cy="3737629"/>
          </a:xfrm>
          <a:custGeom>
            <a:avLst/>
            <a:gdLst/>
            <a:ahLst/>
            <a:cxnLst/>
            <a:rect l="l" t="t" r="r" b="b"/>
            <a:pathLst>
              <a:path w="5407058" h="3737629" extrusionOk="0">
                <a:moveTo>
                  <a:pt x="0" y="0"/>
                </a:moveTo>
                <a:lnTo>
                  <a:pt x="5407057" y="0"/>
                </a:lnTo>
                <a:lnTo>
                  <a:pt x="5407057" y="3737628"/>
                </a:lnTo>
                <a:lnTo>
                  <a:pt x="0" y="37376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57" name="Google Shape;557;p17"/>
          <p:cNvSpPr/>
          <p:nvPr/>
        </p:nvSpPr>
        <p:spPr>
          <a:xfrm>
            <a:off x="12334426" y="5190137"/>
            <a:ext cx="2508883" cy="3737629"/>
          </a:xfrm>
          <a:custGeom>
            <a:avLst/>
            <a:gdLst/>
            <a:ahLst/>
            <a:cxnLst/>
            <a:rect l="l" t="t" r="r" b="b"/>
            <a:pathLst>
              <a:path w="2508883" h="3737629" extrusionOk="0">
                <a:moveTo>
                  <a:pt x="0" y="0"/>
                </a:moveTo>
                <a:lnTo>
                  <a:pt x="2508883" y="0"/>
                </a:lnTo>
                <a:lnTo>
                  <a:pt x="2508883" y="3737629"/>
                </a:lnTo>
                <a:lnTo>
                  <a:pt x="0" y="37376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58" name="Google Shape;558;p17"/>
          <p:cNvSpPr txBox="1"/>
          <p:nvPr/>
        </p:nvSpPr>
        <p:spPr>
          <a:xfrm>
            <a:off x="13167515" y="664180"/>
            <a:ext cx="4477477" cy="4102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627208" marR="0" lvl="1" indent="-313604" algn="l" rtl="0">
              <a:lnSpc>
                <a:spcPct val="119001"/>
              </a:lnSpc>
              <a:spcBef>
                <a:spcPts val="0"/>
              </a:spcBef>
              <a:spcAft>
                <a:spcPts val="0"/>
              </a:spcAft>
              <a:buClr>
                <a:srgbClr val="003933"/>
              </a:buClr>
              <a:buSzPts val="2905"/>
              <a:buFont typeface="Arial"/>
              <a:buChar char="•"/>
            </a:pPr>
            <a:r>
              <a:rPr lang="en-US" sz="2800" i="0" u="none" strike="noStrike" cap="none" dirty="0">
                <a:latin typeface="Arial" panose="020B0604020202020204" pitchFamily="34" charset="0"/>
                <a:ea typeface="Dosis SemiBold"/>
                <a:cs typeface="Arial" panose="020B0604020202020204" pitchFamily="34" charset="0"/>
                <a:sym typeface="Dosis SemiBold"/>
              </a:rPr>
              <a:t>Vultures eating decaying matter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7208" marR="0" lvl="1" indent="-313604" algn="l" rtl="0">
              <a:lnSpc>
                <a:spcPct val="119001"/>
              </a:lnSpc>
              <a:spcBef>
                <a:spcPts val="0"/>
              </a:spcBef>
              <a:spcAft>
                <a:spcPts val="0"/>
              </a:spcAft>
              <a:buClr>
                <a:srgbClr val="003933"/>
              </a:buClr>
              <a:buSzPts val="2905"/>
              <a:buFont typeface="Arial"/>
              <a:buChar char="•"/>
            </a:pPr>
            <a:r>
              <a:rPr lang="en-US" sz="2800" i="0" u="none" strike="noStrike" cap="none" dirty="0">
                <a:latin typeface="Arial" panose="020B0604020202020204" pitchFamily="34" charset="0"/>
                <a:ea typeface="Dosis SemiBold"/>
                <a:cs typeface="Arial" panose="020B0604020202020204" pitchFamily="34" charset="0"/>
                <a:sym typeface="Dosis SemiBold"/>
              </a:rPr>
              <a:t> Seltzer tablets fizzing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7208" marR="0" lvl="1" indent="-313604" algn="l" rtl="0">
              <a:lnSpc>
                <a:spcPct val="119001"/>
              </a:lnSpc>
              <a:spcBef>
                <a:spcPts val="0"/>
              </a:spcBef>
              <a:spcAft>
                <a:spcPts val="0"/>
              </a:spcAft>
              <a:buClr>
                <a:srgbClr val="003933"/>
              </a:buClr>
              <a:buSzPts val="2905"/>
              <a:buFont typeface="Arial"/>
              <a:buChar char="•"/>
            </a:pPr>
            <a:r>
              <a:rPr lang="en-US" sz="2800" i="0" u="none" strike="noStrike" cap="none" dirty="0">
                <a:latin typeface="Arial" panose="020B0604020202020204" pitchFamily="34" charset="0"/>
                <a:ea typeface="Dosis SemiBold"/>
                <a:cs typeface="Arial" panose="020B0604020202020204" pitchFamily="34" charset="0"/>
                <a:sym typeface="Dosis SemiBold"/>
              </a:rPr>
              <a:t>Male seahorses carrying offspring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7208" marR="0" lvl="1" indent="-313604" algn="l" rtl="0">
              <a:lnSpc>
                <a:spcPct val="119001"/>
              </a:lnSpc>
              <a:spcBef>
                <a:spcPts val="0"/>
              </a:spcBef>
              <a:spcAft>
                <a:spcPts val="0"/>
              </a:spcAft>
              <a:buClr>
                <a:srgbClr val="003933"/>
              </a:buClr>
              <a:buSzPts val="2905"/>
              <a:buFont typeface="Arial"/>
              <a:buChar char="•"/>
            </a:pPr>
            <a:r>
              <a:rPr lang="en-US" sz="2800" i="0" u="none" strike="noStrike" cap="none" dirty="0">
                <a:latin typeface="Arial" panose="020B0604020202020204" pitchFamily="34" charset="0"/>
                <a:ea typeface="Dosis SemiBold"/>
                <a:cs typeface="Arial" panose="020B0604020202020204" pitchFamily="34" charset="0"/>
                <a:sym typeface="Dosis SemiBold"/>
              </a:rPr>
              <a:t>Camouflaged moth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7208" marR="0" lvl="1" indent="-313604" algn="l" rtl="0">
              <a:lnSpc>
                <a:spcPct val="119001"/>
              </a:lnSpc>
              <a:spcBef>
                <a:spcPts val="0"/>
              </a:spcBef>
              <a:spcAft>
                <a:spcPts val="0"/>
              </a:spcAft>
              <a:buClr>
                <a:srgbClr val="003933"/>
              </a:buClr>
              <a:buSzPts val="2905"/>
              <a:buFont typeface="Arial"/>
              <a:buChar char="•"/>
            </a:pPr>
            <a:r>
              <a:rPr lang="en-US" sz="2800" i="0" u="none" strike="noStrike" cap="none" dirty="0">
                <a:latin typeface="Arial" panose="020B0604020202020204" pitchFamily="34" charset="0"/>
                <a:ea typeface="Dosis SemiBold"/>
                <a:cs typeface="Arial" panose="020B0604020202020204" pitchFamily="34" charset="0"/>
                <a:sym typeface="Dosis SemiBold"/>
              </a:rPr>
              <a:t>Toaster coils turning red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7208" marR="0" lvl="1" indent="-313604" algn="l" rtl="0">
              <a:lnSpc>
                <a:spcPct val="119001"/>
              </a:lnSpc>
              <a:spcBef>
                <a:spcPts val="0"/>
              </a:spcBef>
              <a:spcAft>
                <a:spcPts val="0"/>
              </a:spcAft>
              <a:buClr>
                <a:srgbClr val="003933"/>
              </a:buClr>
              <a:buSzPts val="2905"/>
              <a:buFont typeface="Arial"/>
              <a:buChar char="•"/>
            </a:pPr>
            <a:r>
              <a:rPr lang="en-US" sz="2800" i="0" u="none" strike="noStrike" cap="none" dirty="0">
                <a:latin typeface="Arial" panose="020B0604020202020204" pitchFamily="34" charset="0"/>
                <a:ea typeface="Dosis SemiBold"/>
                <a:cs typeface="Arial" panose="020B0604020202020204" pitchFamily="34" charset="0"/>
                <a:sym typeface="Dosis SemiBold"/>
              </a:rPr>
              <a:t>The color of fireworks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18"/>
          <p:cNvSpPr txBox="1"/>
          <p:nvPr/>
        </p:nvSpPr>
        <p:spPr>
          <a:xfrm>
            <a:off x="1358587" y="549935"/>
            <a:ext cx="15570825" cy="9187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900" i="0" u="none" strike="noStrike" cap="none" dirty="0">
                <a:ln w="28575">
                  <a:solidFill>
                    <a:srgbClr val="308FAC"/>
                  </a:solidFill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KAJoyful" pitchFamily="2" charset="-127"/>
                <a:ea typeface="KAJoyful" pitchFamily="2" charset="-127"/>
                <a:cs typeface="KAJoyful" pitchFamily="2" charset="-127"/>
                <a:sym typeface="Arial"/>
              </a:rPr>
              <a:t>CREATING MODELS WITH PHEMONENON</a:t>
            </a:r>
            <a:endParaRPr sz="19900" dirty="0">
              <a:ln w="28575">
                <a:solidFill>
                  <a:srgbClr val="308FAC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KAJoyful" pitchFamily="2" charset="-127"/>
              <a:ea typeface="KAJoyful" pitchFamily="2" charset="-127"/>
              <a:cs typeface="KAJoyful" pitchFamily="2" charset="-127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p33"/>
          <p:cNvSpPr txBox="1"/>
          <p:nvPr/>
        </p:nvSpPr>
        <p:spPr>
          <a:xfrm>
            <a:off x="2262210" y="1678641"/>
            <a:ext cx="13763580" cy="2758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0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700" i="0" u="none" strike="noStrike" cap="none" dirty="0">
                <a:ln w="28575">
                  <a:solidFill>
                    <a:srgbClr val="308FAC"/>
                  </a:solidFill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KAJoyful" pitchFamily="2" charset="-127"/>
                <a:ea typeface="KAJoyful" pitchFamily="2" charset="-127"/>
                <a:cs typeface="KAJoyful" pitchFamily="2" charset="-127"/>
                <a:sym typeface="Arial"/>
              </a:rPr>
              <a:t>MATERIALS</a:t>
            </a:r>
            <a:endParaRPr sz="2000" dirty="0">
              <a:ln w="28575">
                <a:solidFill>
                  <a:srgbClr val="308FAC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KAJoyful" pitchFamily="2" charset="-127"/>
              <a:ea typeface="KAJoyful" pitchFamily="2" charset="-127"/>
              <a:cs typeface="KAJoyful" pitchFamily="2" charset="-127"/>
            </a:endParaRPr>
          </a:p>
        </p:txBody>
      </p:sp>
      <p:pic>
        <p:nvPicPr>
          <p:cNvPr id="3" name="Picture 2" descr="A qr code on a black background&#10;&#10;Description automatically generated">
            <a:extLst>
              <a:ext uri="{FF2B5EF4-FFF2-40B4-BE49-F238E27FC236}">
                <a16:creationId xmlns:a16="http://schemas.microsoft.com/office/drawing/2014/main" id="{51ADC4C1-466C-2AB2-1247-82D21F138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7761" y="3453630"/>
            <a:ext cx="5652478" cy="731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3897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19"/>
          <p:cNvSpPr/>
          <p:nvPr/>
        </p:nvSpPr>
        <p:spPr>
          <a:xfrm>
            <a:off x="2004540" y="1090532"/>
            <a:ext cx="14771451" cy="6758399"/>
          </a:xfrm>
          <a:custGeom>
            <a:avLst/>
            <a:gdLst/>
            <a:ahLst/>
            <a:cxnLst/>
            <a:rect l="l" t="t" r="r" b="b"/>
            <a:pathLst>
              <a:path w="14771451" h="6758399" extrusionOk="0">
                <a:moveTo>
                  <a:pt x="0" y="0"/>
                </a:moveTo>
                <a:lnTo>
                  <a:pt x="14771451" y="0"/>
                </a:lnTo>
                <a:lnTo>
                  <a:pt x="14771451" y="6758399"/>
                </a:lnTo>
                <a:lnTo>
                  <a:pt x="0" y="67583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1C9FB8-5C82-6B4B-1668-BEE5B96A536C}"/>
              </a:ext>
            </a:extLst>
          </p:cNvPr>
          <p:cNvSpPr txBox="1"/>
          <p:nvPr/>
        </p:nvSpPr>
        <p:spPr>
          <a:xfrm>
            <a:off x="2291635" y="8357632"/>
            <a:ext cx="1419726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37BD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REMINDER: A GOOD PHENOMENON DOESN’T HAVE TO BE PHENOMENAL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20"/>
          <p:cNvSpPr txBox="1"/>
          <p:nvPr/>
        </p:nvSpPr>
        <p:spPr>
          <a:xfrm>
            <a:off x="2477194" y="335258"/>
            <a:ext cx="13084608" cy="5786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800" i="0" u="none" strike="noStrike" cap="none" dirty="0">
                <a:ln w="28575">
                  <a:solidFill>
                    <a:srgbClr val="308FAC"/>
                  </a:solidFill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KAJoyful" pitchFamily="2" charset="-127"/>
                <a:ea typeface="KAJoyful" pitchFamily="2" charset="-127"/>
                <a:cs typeface="KAJoyful" pitchFamily="2" charset="-127"/>
                <a:sym typeface="Arial"/>
              </a:rPr>
              <a:t>GUIDING QUESTION</a:t>
            </a:r>
            <a:endParaRPr sz="2800" dirty="0">
              <a:ln w="28575">
                <a:solidFill>
                  <a:srgbClr val="308FAC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KAJoyful" pitchFamily="2" charset="-127"/>
              <a:ea typeface="KAJoyful" pitchFamily="2" charset="-127"/>
              <a:cs typeface="KAJoyful" pitchFamily="2" charset="-127"/>
            </a:endParaRPr>
          </a:p>
        </p:txBody>
      </p:sp>
      <p:sp>
        <p:nvSpPr>
          <p:cNvPr id="629" name="Google Shape;629;p20"/>
          <p:cNvSpPr txBox="1"/>
          <p:nvPr/>
        </p:nvSpPr>
        <p:spPr>
          <a:xfrm>
            <a:off x="2601695" y="6338026"/>
            <a:ext cx="12835605" cy="3281749"/>
          </a:xfrm>
          <a:prstGeom prst="roundRect">
            <a:avLst/>
          </a:prstGeom>
          <a:solidFill>
            <a:srgbClr val="F4E604">
              <a:alpha val="50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9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99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Dosis SemiBold"/>
                <a:cs typeface="Arial" panose="020B0604020202020204" pitchFamily="34" charset="0"/>
                <a:sym typeface="Dosis SemiBold"/>
              </a:rPr>
              <a:t>How does the concentration of a solute in a solution determine the movement of water across a membrane?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Google Shape;609;p19">
            <a:extLst>
              <a:ext uri="{FF2B5EF4-FFF2-40B4-BE49-F238E27FC236}">
                <a16:creationId xmlns:a16="http://schemas.microsoft.com/office/drawing/2014/main" id="{E811A161-3417-A16B-C8BE-046CC8AF839B}"/>
              </a:ext>
            </a:extLst>
          </p:cNvPr>
          <p:cNvSpPr/>
          <p:nvPr/>
        </p:nvSpPr>
        <p:spPr>
          <a:xfrm>
            <a:off x="158748" y="335258"/>
            <a:ext cx="4636892" cy="2182057"/>
          </a:xfrm>
          <a:custGeom>
            <a:avLst/>
            <a:gdLst/>
            <a:ahLst/>
            <a:cxnLst/>
            <a:rect l="l" t="t" r="r" b="b"/>
            <a:pathLst>
              <a:path w="14771451" h="6758399" extrusionOk="0">
                <a:moveTo>
                  <a:pt x="0" y="0"/>
                </a:moveTo>
                <a:lnTo>
                  <a:pt x="14771451" y="0"/>
                </a:lnTo>
                <a:lnTo>
                  <a:pt x="14771451" y="6758399"/>
                </a:lnTo>
                <a:lnTo>
                  <a:pt x="0" y="67583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7071008-49AA-A92E-0AF7-6B34302C82DD}"/>
              </a:ext>
            </a:extLst>
          </p:cNvPr>
          <p:cNvSpPr/>
          <p:nvPr/>
        </p:nvSpPr>
        <p:spPr>
          <a:xfrm>
            <a:off x="3345069" y="3825958"/>
            <a:ext cx="11645990" cy="3798016"/>
          </a:xfrm>
          <a:prstGeom prst="roundRect">
            <a:avLst/>
          </a:prstGeom>
          <a:solidFill>
            <a:srgbClr val="308FAC">
              <a:alpha val="50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7" name="Google Shape;667;p21"/>
          <p:cNvSpPr txBox="1"/>
          <p:nvPr/>
        </p:nvSpPr>
        <p:spPr>
          <a:xfrm>
            <a:off x="3584530" y="3854068"/>
            <a:ext cx="11118933" cy="3600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Dosis SemiBold"/>
                <a:cs typeface="Arial" panose="020B0604020202020204" pitchFamily="34" charset="0"/>
                <a:sym typeface="Dosis SemiBold"/>
              </a:rPr>
              <a:t>Using the supplies provided, create a model that </a:t>
            </a:r>
            <a:r>
              <a:rPr lang="en-US" sz="6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Dosis SemiBold"/>
                <a:cs typeface="Arial" panose="020B0604020202020204" pitchFamily="34" charset="0"/>
                <a:sym typeface="Dosis SemiBold"/>
              </a:rPr>
              <a:t>answers</a:t>
            </a:r>
            <a:r>
              <a:rPr lang="en-US" sz="600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Dosis SemiBold"/>
                <a:cs typeface="Arial" panose="020B0604020202020204" pitchFamily="34" charset="0"/>
                <a:sym typeface="Dosis SemiBold"/>
              </a:rPr>
              <a:t> the guiding question.  </a:t>
            </a:r>
            <a:endParaRPr sz="28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8" name="Google Shape;668;p21"/>
          <p:cNvSpPr txBox="1"/>
          <p:nvPr/>
        </p:nvSpPr>
        <p:spPr>
          <a:xfrm>
            <a:off x="288759" y="599194"/>
            <a:ext cx="17758610" cy="2646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200" i="0" u="none" strike="noStrike" cap="none" dirty="0">
                <a:ln w="28575">
                  <a:solidFill>
                    <a:srgbClr val="308FAC"/>
                  </a:solidFill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KAJoyful" pitchFamily="2" charset="-127"/>
                <a:ea typeface="KAJoyful" pitchFamily="2" charset="-127"/>
                <a:cs typeface="KAJoyful" pitchFamily="2" charset="-127"/>
                <a:sym typeface="Arial"/>
              </a:rPr>
              <a:t>CREATING A MODEL</a:t>
            </a:r>
            <a:endParaRPr sz="2800" dirty="0">
              <a:ln w="28575">
                <a:solidFill>
                  <a:srgbClr val="308FAC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KAJoyful" pitchFamily="2" charset="-127"/>
              <a:ea typeface="KAJoyful" pitchFamily="2" charset="-127"/>
              <a:cs typeface="KAJoyful" pitchFamily="2" charset="-127"/>
            </a:endParaRPr>
          </a:p>
        </p:txBody>
      </p:sp>
      <p:sp>
        <p:nvSpPr>
          <p:cNvPr id="2" name="Google Shape;629;p20">
            <a:extLst>
              <a:ext uri="{FF2B5EF4-FFF2-40B4-BE49-F238E27FC236}">
                <a16:creationId xmlns:a16="http://schemas.microsoft.com/office/drawing/2014/main" id="{97AC2A3C-48CB-163C-C183-01E74B499487}"/>
              </a:ext>
            </a:extLst>
          </p:cNvPr>
          <p:cNvSpPr txBox="1"/>
          <p:nvPr/>
        </p:nvSpPr>
        <p:spPr>
          <a:xfrm>
            <a:off x="6112042" y="8781376"/>
            <a:ext cx="11935327" cy="11719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9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i="0" u="none" strike="noStrike" cap="none" dirty="0">
                <a:solidFill>
                  <a:srgbClr val="F4E604"/>
                </a:solidFill>
                <a:latin typeface="Arial" panose="020B0604020202020204" pitchFamily="34" charset="0"/>
                <a:ea typeface="Dosis SemiBold"/>
                <a:cs typeface="Arial" panose="020B0604020202020204" pitchFamily="34" charset="0"/>
                <a:sym typeface="Dosis SemiBold"/>
              </a:rPr>
              <a:t>How does the concentration of a solute in a solution determine the movement of water across a membrane?</a:t>
            </a:r>
            <a:endParaRPr sz="1050" dirty="0">
              <a:solidFill>
                <a:srgbClr val="F4E6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22"/>
          <p:cNvSpPr txBox="1"/>
          <p:nvPr/>
        </p:nvSpPr>
        <p:spPr>
          <a:xfrm>
            <a:off x="2532997" y="1165488"/>
            <a:ext cx="13222006" cy="795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3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500" i="0" u="none" strike="noStrike" cap="none" dirty="0">
                <a:ln w="28575">
                  <a:solidFill>
                    <a:srgbClr val="308FAC"/>
                  </a:solidFill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KAJoyful" pitchFamily="2" charset="-127"/>
                <a:ea typeface="KAJoyful" pitchFamily="2" charset="-127"/>
                <a:cs typeface="KAJoyful" pitchFamily="2" charset="-127"/>
                <a:sym typeface="Arial"/>
              </a:rPr>
              <a:t>GALLERY WALK</a:t>
            </a:r>
            <a:endParaRPr sz="2400" dirty="0">
              <a:ln w="28575">
                <a:solidFill>
                  <a:srgbClr val="308FAC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KAJoyful" pitchFamily="2" charset="-127"/>
              <a:ea typeface="KAJoyful" pitchFamily="2" charset="-127"/>
              <a:cs typeface="KAJoyful" pitchFamily="2" charset="-127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3"/>
          <p:cNvSpPr txBox="1"/>
          <p:nvPr/>
        </p:nvSpPr>
        <p:spPr>
          <a:xfrm>
            <a:off x="2795027" y="7357076"/>
            <a:ext cx="9445070" cy="58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31" b="1" dirty="0">
                <a:solidFill>
                  <a:srgbClr val="308FAC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RESOURCES</a:t>
            </a:r>
            <a:endParaRPr b="1" dirty="0">
              <a:solidFill>
                <a:srgbClr val="308F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8" name="Google Shape;738;p23"/>
          <p:cNvSpPr txBox="1"/>
          <p:nvPr/>
        </p:nvSpPr>
        <p:spPr>
          <a:xfrm>
            <a:off x="2795027" y="7950138"/>
            <a:ext cx="11682452" cy="1216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302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14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Dosis SemiBold"/>
                <a:cs typeface="Arial" panose="020B0604020202020204" pitchFamily="34" charset="0"/>
                <a:sym typeface="Dosis SemiBold"/>
              </a:rPr>
              <a:t>Is there anything that would have helped you and your group when creating your model?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9" name="Google Shape;739;p23"/>
          <p:cNvSpPr txBox="1"/>
          <p:nvPr/>
        </p:nvSpPr>
        <p:spPr>
          <a:xfrm>
            <a:off x="3519334" y="300154"/>
            <a:ext cx="11249332" cy="2646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200" i="0" u="none" strike="noStrike" cap="none" dirty="0">
                <a:ln w="28575">
                  <a:solidFill>
                    <a:srgbClr val="308FAC"/>
                  </a:solidFill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KAJoyful" pitchFamily="2" charset="-127"/>
                <a:ea typeface="KAJoyful" pitchFamily="2" charset="-127"/>
                <a:cs typeface="KAJoyful" pitchFamily="2" charset="-127"/>
                <a:sym typeface="Arial"/>
              </a:rPr>
              <a:t>DISCUSSION</a:t>
            </a:r>
            <a:endParaRPr sz="2800" dirty="0">
              <a:ln w="28575">
                <a:solidFill>
                  <a:srgbClr val="308FAC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KAJoyful" pitchFamily="2" charset="-127"/>
              <a:ea typeface="KAJoyful" pitchFamily="2" charset="-127"/>
              <a:cs typeface="KAJoyful" pitchFamily="2" charset="-127"/>
            </a:endParaRPr>
          </a:p>
        </p:txBody>
      </p:sp>
      <p:sp>
        <p:nvSpPr>
          <p:cNvPr id="740" name="Google Shape;740;p23"/>
          <p:cNvSpPr txBox="1"/>
          <p:nvPr/>
        </p:nvSpPr>
        <p:spPr>
          <a:xfrm>
            <a:off x="2795027" y="3235791"/>
            <a:ext cx="9247664" cy="58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31" b="1" i="0" u="none" strike="noStrike" cap="none" dirty="0">
                <a:solidFill>
                  <a:srgbClr val="F4E604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NOTICE</a:t>
            </a:r>
            <a:endParaRPr b="1" dirty="0">
              <a:solidFill>
                <a:srgbClr val="F4E6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1" name="Google Shape;741;p23"/>
          <p:cNvSpPr txBox="1"/>
          <p:nvPr/>
        </p:nvSpPr>
        <p:spPr>
          <a:xfrm>
            <a:off x="2795027" y="5053234"/>
            <a:ext cx="9445070" cy="58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31" b="1" i="0" u="none" strike="noStrike" cap="none">
                <a:solidFill>
                  <a:srgbClr val="37BD79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CHANGES</a:t>
            </a:r>
            <a:endParaRPr b="1">
              <a:solidFill>
                <a:srgbClr val="37BD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2" name="Google Shape;742;p23"/>
          <p:cNvSpPr txBox="1"/>
          <p:nvPr/>
        </p:nvSpPr>
        <p:spPr>
          <a:xfrm>
            <a:off x="2795027" y="3841561"/>
            <a:ext cx="11249332" cy="608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302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14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Dosis SemiBold"/>
                <a:cs typeface="Arial" panose="020B0604020202020204" pitchFamily="34" charset="0"/>
                <a:sym typeface="Dosis SemiBold"/>
              </a:rPr>
              <a:t>What did you notice about the models from other groups?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3" name="Google Shape;743;p23"/>
          <p:cNvSpPr txBox="1"/>
          <p:nvPr/>
        </p:nvSpPr>
        <p:spPr>
          <a:xfrm>
            <a:off x="2795027" y="5661086"/>
            <a:ext cx="11682452" cy="1216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302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14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Dosis SemiBold"/>
                <a:cs typeface="Arial" panose="020B0604020202020204" pitchFamily="34" charset="0"/>
                <a:sym typeface="Dosis SemiBold"/>
              </a:rPr>
              <a:t>Is there anything that you and your group would like to add to your models? Why?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phic 2" descr="Eye outline">
            <a:extLst>
              <a:ext uri="{FF2B5EF4-FFF2-40B4-BE49-F238E27FC236}">
                <a16:creationId xmlns:a16="http://schemas.microsoft.com/office/drawing/2014/main" id="{30F59CDB-04E0-64A3-3752-36A963C878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2120" y="2987218"/>
            <a:ext cx="1708686" cy="1708686"/>
          </a:xfrm>
          <a:prstGeom prst="rect">
            <a:avLst/>
          </a:prstGeom>
        </p:spPr>
      </p:pic>
      <p:pic>
        <p:nvPicPr>
          <p:cNvPr id="5" name="Graphic 4" descr="Transfer with solid fill">
            <a:extLst>
              <a:ext uri="{FF2B5EF4-FFF2-40B4-BE49-F238E27FC236}">
                <a16:creationId xmlns:a16="http://schemas.microsoft.com/office/drawing/2014/main" id="{B93D262D-07DD-4DCF-70C1-AFCBEDFD56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6341" y="5143500"/>
            <a:ext cx="1540042" cy="1540042"/>
          </a:xfrm>
          <a:prstGeom prst="rect">
            <a:avLst/>
          </a:prstGeom>
        </p:spPr>
      </p:pic>
      <p:pic>
        <p:nvPicPr>
          <p:cNvPr id="7" name="Graphic 6" descr="Folder Search outline">
            <a:extLst>
              <a:ext uri="{FF2B5EF4-FFF2-40B4-BE49-F238E27FC236}">
                <a16:creationId xmlns:a16="http://schemas.microsoft.com/office/drawing/2014/main" id="{282CC09B-C416-D250-5C4A-6BE2F0B54A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2120" y="7291195"/>
            <a:ext cx="1708484" cy="17084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" grpId="0"/>
      <p:bldP spid="738" grpId="0"/>
      <p:bldP spid="740" grpId="0"/>
      <p:bldP spid="741" grpId="0"/>
      <p:bldP spid="742" grpId="0"/>
      <p:bldP spid="74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30EC7A0-78EB-78C2-CD2E-1CE2BB820FEA}"/>
              </a:ext>
            </a:extLst>
          </p:cNvPr>
          <p:cNvSpPr/>
          <p:nvPr/>
        </p:nvSpPr>
        <p:spPr>
          <a:xfrm>
            <a:off x="3538216" y="3898840"/>
            <a:ext cx="11645990" cy="5606108"/>
          </a:xfrm>
          <a:prstGeom prst="roundRect">
            <a:avLst/>
          </a:prstGeom>
          <a:solidFill>
            <a:srgbClr val="37BD79">
              <a:alpha val="50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9" name="Google Shape;769;p24"/>
          <p:cNvSpPr txBox="1"/>
          <p:nvPr/>
        </p:nvSpPr>
        <p:spPr>
          <a:xfrm>
            <a:off x="3105433" y="0"/>
            <a:ext cx="12511556" cy="4486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9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500" i="0" u="none" strike="noStrike" cap="none" dirty="0">
                <a:ln w="28575">
                  <a:solidFill>
                    <a:srgbClr val="308FAC"/>
                  </a:solidFill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KAJoyful" pitchFamily="2" charset="-127"/>
                <a:ea typeface="KAJoyful" pitchFamily="2" charset="-127"/>
                <a:cs typeface="KAJoyful" pitchFamily="2" charset="-127"/>
                <a:sym typeface="Arial"/>
              </a:rPr>
              <a:t>EVIDENCE</a:t>
            </a:r>
            <a:endParaRPr sz="2800" dirty="0">
              <a:ln w="28575">
                <a:solidFill>
                  <a:srgbClr val="308FAC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KAJoyful" pitchFamily="2" charset="-127"/>
              <a:ea typeface="KAJoyful" pitchFamily="2" charset="-127"/>
              <a:cs typeface="KAJoyful" pitchFamily="2" charset="-127"/>
            </a:endParaRPr>
          </a:p>
        </p:txBody>
      </p:sp>
      <p:sp>
        <p:nvSpPr>
          <p:cNvPr id="770" name="Google Shape;770;p24"/>
          <p:cNvSpPr txBox="1"/>
          <p:nvPr/>
        </p:nvSpPr>
        <p:spPr>
          <a:xfrm>
            <a:off x="4188210" y="4284565"/>
            <a:ext cx="10346002" cy="4834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Dosis SemiBold"/>
                <a:cs typeface="Arial" panose="020B0604020202020204" pitchFamily="34" charset="0"/>
                <a:sym typeface="Dosis SemiBold"/>
              </a:rPr>
              <a:t>Use the evidence that has been provided to you to complete your summary table.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4">
          <a:extLst>
            <a:ext uri="{FF2B5EF4-FFF2-40B4-BE49-F238E27FC236}">
              <a16:creationId xmlns:a16="http://schemas.microsoft.com/office/drawing/2014/main" id="{4301DDA1-3B8A-F2E1-8A99-2D005AD8DA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7B4B74-50D7-BA8F-A678-AB909BC76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094" y="1102002"/>
            <a:ext cx="6526561" cy="40414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14FF9C-FF36-9A8E-0B8E-C7CC307BC8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5939" y="2695630"/>
            <a:ext cx="4962525" cy="36099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ACF969-17C3-0628-A56C-142C394370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86900" y="712653"/>
            <a:ext cx="4752975" cy="356235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0373437-632B-EAAE-57CB-B888EAEE0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0760" y="5570622"/>
            <a:ext cx="4599268" cy="344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5D1407-59D1-F4C8-C316-AA9A6ADAFA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972" y="5570622"/>
            <a:ext cx="6361391" cy="404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5940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80FB205-CAB8-BD0F-0724-525073C81BE6}"/>
              </a:ext>
            </a:extLst>
          </p:cNvPr>
          <p:cNvSpPr/>
          <p:nvPr/>
        </p:nvSpPr>
        <p:spPr>
          <a:xfrm>
            <a:off x="3538216" y="4812632"/>
            <a:ext cx="11645990" cy="2767263"/>
          </a:xfrm>
          <a:prstGeom prst="roundRect">
            <a:avLst/>
          </a:prstGeom>
          <a:solidFill>
            <a:srgbClr val="006699">
              <a:alpha val="50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8" name="Google Shape;808;p25"/>
          <p:cNvSpPr txBox="1"/>
          <p:nvPr/>
        </p:nvSpPr>
        <p:spPr>
          <a:xfrm>
            <a:off x="4069595" y="5143500"/>
            <a:ext cx="10583232" cy="211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76" i="0" u="none" strike="noStrike" cap="none" dirty="0">
                <a:latin typeface="Arial" panose="020B0604020202020204" pitchFamily="34" charset="0"/>
                <a:ea typeface="Dosis SemiBold"/>
                <a:cs typeface="Arial" panose="020B0604020202020204" pitchFamily="34" charset="0"/>
                <a:sym typeface="Dosis SemiBold"/>
              </a:rPr>
              <a:t>With the help of your summary table, create a final model. </a:t>
            </a:r>
          </a:p>
        </p:txBody>
      </p:sp>
      <p:sp>
        <p:nvSpPr>
          <p:cNvPr id="809" name="Google Shape;809;p25"/>
          <p:cNvSpPr txBox="1"/>
          <p:nvPr/>
        </p:nvSpPr>
        <p:spPr>
          <a:xfrm>
            <a:off x="1735792" y="210497"/>
            <a:ext cx="14816413" cy="4124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800" i="0" u="none" strike="noStrike" cap="none" dirty="0">
                <a:ln w="28575">
                  <a:solidFill>
                    <a:srgbClr val="308FAC"/>
                  </a:solidFill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KAJoyful" pitchFamily="2" charset="-127"/>
                <a:ea typeface="KAJoyful" pitchFamily="2" charset="-127"/>
                <a:cs typeface="KAJoyful" pitchFamily="2" charset="-127"/>
                <a:sym typeface="Arial"/>
              </a:rPr>
              <a:t>REVISIONS</a:t>
            </a:r>
            <a:endParaRPr sz="3200" dirty="0">
              <a:ln w="28575">
                <a:solidFill>
                  <a:srgbClr val="308FAC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KAJoyful" pitchFamily="2" charset="-127"/>
              <a:ea typeface="KAJoyful" pitchFamily="2" charset="-127"/>
              <a:cs typeface="KAJoyful" pitchFamily="2" charset="-127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3">
          <a:extLst>
            <a:ext uri="{FF2B5EF4-FFF2-40B4-BE49-F238E27FC236}">
              <a16:creationId xmlns:a16="http://schemas.microsoft.com/office/drawing/2014/main" id="{D6F42F2A-C74E-8C72-8638-EF7F63CA54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25">
            <a:extLst>
              <a:ext uri="{FF2B5EF4-FFF2-40B4-BE49-F238E27FC236}">
                <a16:creationId xmlns:a16="http://schemas.microsoft.com/office/drawing/2014/main" id="{57512EA2-7E96-679B-9988-F9B049349F4C}"/>
              </a:ext>
            </a:extLst>
          </p:cNvPr>
          <p:cNvSpPr txBox="1"/>
          <p:nvPr/>
        </p:nvSpPr>
        <p:spPr>
          <a:xfrm>
            <a:off x="348916" y="650479"/>
            <a:ext cx="17590168" cy="8282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800" dirty="0">
                <a:ln w="28575">
                  <a:solidFill>
                    <a:srgbClr val="308FAC"/>
                  </a:solidFill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KAJoyful" pitchFamily="2" charset="-127"/>
                <a:ea typeface="KAJoyful" pitchFamily="2" charset="-127"/>
                <a:cs typeface="KAJoyful" pitchFamily="2" charset="-127"/>
                <a:sym typeface="Dosis SemiBold"/>
              </a:rPr>
              <a:t>How has your final model changed from your initial model?</a:t>
            </a:r>
            <a:endParaRPr sz="5400" dirty="0">
              <a:ln w="28575">
                <a:solidFill>
                  <a:srgbClr val="308FAC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KAJoyful" pitchFamily="2" charset="-127"/>
              <a:ea typeface="KAJoyful" pitchFamily="2" charset="-127"/>
              <a:cs typeface="KAJoyful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249670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26"/>
          <p:cNvSpPr txBox="1"/>
          <p:nvPr/>
        </p:nvSpPr>
        <p:spPr>
          <a:xfrm>
            <a:off x="443146" y="0"/>
            <a:ext cx="17401708" cy="325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100" i="0" u="none" strike="noStrike" cap="none" dirty="0">
                <a:ln w="28575">
                  <a:solidFill>
                    <a:srgbClr val="308FAC"/>
                  </a:solidFill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KAJoyful" pitchFamily="2" charset="-127"/>
                <a:ea typeface="KAJoyful" pitchFamily="2" charset="-127"/>
                <a:cs typeface="KAJoyful" pitchFamily="2" charset="-127"/>
                <a:sym typeface="Arial"/>
              </a:rPr>
              <a:t>SCIENTIFIC MODELING</a:t>
            </a:r>
            <a:endParaRPr sz="2400" dirty="0">
              <a:ln w="28575">
                <a:solidFill>
                  <a:srgbClr val="308FAC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KAJoyful" pitchFamily="2" charset="-127"/>
              <a:ea typeface="KAJoyful" pitchFamily="2" charset="-127"/>
              <a:cs typeface="KAJoyful" pitchFamily="2" charset="-127"/>
            </a:endParaRPr>
          </a:p>
        </p:txBody>
      </p:sp>
      <p:sp>
        <p:nvSpPr>
          <p:cNvPr id="863" name="Google Shape;863;p26"/>
          <p:cNvSpPr txBox="1"/>
          <p:nvPr/>
        </p:nvSpPr>
        <p:spPr>
          <a:xfrm>
            <a:off x="1714700" y="3495356"/>
            <a:ext cx="13005733" cy="3296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8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Dosis SemiBold"/>
                <a:cs typeface="Arial" panose="020B0604020202020204" pitchFamily="34" charset="0"/>
                <a:sym typeface="Dosis SemiBold"/>
              </a:rPr>
              <a:t>“THE BEST IDEA IN YOUR HEAD PRESENTED OUTSIDE YOUR HEAD FOR OTHERS TO SEE.”</a:t>
            </a:r>
          </a:p>
        </p:txBody>
      </p:sp>
      <p:pic>
        <p:nvPicPr>
          <p:cNvPr id="3" name="Graphic 2" descr="Speech outline">
            <a:extLst>
              <a:ext uri="{FF2B5EF4-FFF2-40B4-BE49-F238E27FC236}">
                <a16:creationId xmlns:a16="http://schemas.microsoft.com/office/drawing/2014/main" id="{95426F30-82AD-7420-27C0-1CAECA161D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430380" y="1626599"/>
            <a:ext cx="21295895" cy="8385411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1CB099-72F8-8FDC-70F2-6CE4D47C5A2F}"/>
              </a:ext>
            </a:extLst>
          </p:cNvPr>
          <p:cNvSpPr txBox="1"/>
          <p:nvPr/>
        </p:nvSpPr>
        <p:spPr>
          <a:xfrm>
            <a:off x="12244155" y="8660401"/>
            <a:ext cx="5600699" cy="825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18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Dosis SemiBold"/>
                <a:cs typeface="Arial" panose="020B0604020202020204" pitchFamily="34" charset="0"/>
                <a:sym typeface="Dosis SemiBold"/>
              </a:rPr>
              <a:t>-Paul Anderson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"/>
          <p:cNvSpPr txBox="1"/>
          <p:nvPr/>
        </p:nvSpPr>
        <p:spPr>
          <a:xfrm>
            <a:off x="514350" y="-344440"/>
            <a:ext cx="17259300" cy="3662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0" i="0" u="none" strike="noStrike" cap="none" dirty="0">
                <a:ln w="28575">
                  <a:solidFill>
                    <a:srgbClr val="308FAC"/>
                  </a:solidFill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KAJoyful" pitchFamily="2" charset="-127"/>
                <a:ea typeface="KAJoyful" pitchFamily="2" charset="-127"/>
                <a:cs typeface="KAJoyful" pitchFamily="2" charset="-127"/>
                <a:sym typeface="Arial"/>
              </a:rPr>
              <a:t>LEARNING GOALS</a:t>
            </a:r>
            <a:endParaRPr lang="en-US" sz="2400" dirty="0">
              <a:ln w="28575">
                <a:solidFill>
                  <a:srgbClr val="308FAC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KAJoyful" pitchFamily="2" charset="-127"/>
              <a:ea typeface="KAJoyful" pitchFamily="2" charset="-127"/>
              <a:cs typeface="KAJoyful" pitchFamily="2" charset="-127"/>
            </a:endParaRPr>
          </a:p>
        </p:txBody>
      </p:sp>
      <p:sp>
        <p:nvSpPr>
          <p:cNvPr id="171" name="Google Shape;171;p2"/>
          <p:cNvSpPr txBox="1"/>
          <p:nvPr/>
        </p:nvSpPr>
        <p:spPr>
          <a:xfrm>
            <a:off x="1781682" y="3245451"/>
            <a:ext cx="6928172" cy="697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32" b="1" i="0" u="none" strike="noStrike" cap="none" dirty="0">
                <a:solidFill>
                  <a:srgbClr val="F4E604"/>
                </a:solidFill>
                <a:latin typeface="Arial"/>
                <a:ea typeface="Arial"/>
                <a:cs typeface="Arial"/>
                <a:sym typeface="Arial"/>
              </a:rPr>
              <a:t>EXPERIENCE</a:t>
            </a:r>
            <a:endParaRPr b="1" dirty="0">
              <a:solidFill>
                <a:srgbClr val="F4E604"/>
              </a:solidFill>
            </a:endParaRPr>
          </a:p>
        </p:txBody>
      </p:sp>
      <p:sp>
        <p:nvSpPr>
          <p:cNvPr id="173" name="Google Shape;173;p2"/>
          <p:cNvSpPr txBox="1"/>
          <p:nvPr/>
        </p:nvSpPr>
        <p:spPr>
          <a:xfrm>
            <a:off x="1747051" y="6645656"/>
            <a:ext cx="6928172" cy="697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32" b="1" i="0" u="none" strike="noStrike" cap="none" dirty="0">
                <a:solidFill>
                  <a:srgbClr val="308FAC"/>
                </a:solidFill>
                <a:latin typeface="Arial"/>
                <a:ea typeface="Arial"/>
                <a:cs typeface="Arial"/>
                <a:sym typeface="Arial"/>
              </a:rPr>
              <a:t>MODELING</a:t>
            </a:r>
            <a:endParaRPr b="1" dirty="0">
              <a:solidFill>
                <a:srgbClr val="308FAC"/>
              </a:solidFill>
            </a:endParaRPr>
          </a:p>
        </p:txBody>
      </p:sp>
      <p:sp>
        <p:nvSpPr>
          <p:cNvPr id="174" name="Google Shape;174;p2"/>
          <p:cNvSpPr txBox="1"/>
          <p:nvPr/>
        </p:nvSpPr>
        <p:spPr>
          <a:xfrm>
            <a:off x="9578148" y="3206950"/>
            <a:ext cx="6928172" cy="697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32" b="1" i="0" u="none" strike="noStrike" cap="none" dirty="0">
                <a:solidFill>
                  <a:srgbClr val="37BD79"/>
                </a:solidFill>
                <a:latin typeface="Arial"/>
                <a:ea typeface="Arial"/>
                <a:cs typeface="Arial"/>
                <a:sym typeface="Arial"/>
              </a:rPr>
              <a:t>PHENOMENA</a:t>
            </a:r>
            <a:endParaRPr b="1" dirty="0">
              <a:solidFill>
                <a:srgbClr val="37BD79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42B5DB6-CEE9-5FC7-5F0A-D8F15DB850E3}"/>
              </a:ext>
            </a:extLst>
          </p:cNvPr>
          <p:cNvGrpSpPr/>
          <p:nvPr/>
        </p:nvGrpSpPr>
        <p:grpSpPr>
          <a:xfrm>
            <a:off x="1747051" y="4070610"/>
            <a:ext cx="6962803" cy="2128468"/>
            <a:chOff x="2011746" y="3987248"/>
            <a:chExt cx="6962803" cy="2128468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C107DC39-E8C2-E48C-5657-B62FB38CA6E7}"/>
                </a:ext>
              </a:extLst>
            </p:cNvPr>
            <p:cNvSpPr/>
            <p:nvPr/>
          </p:nvSpPr>
          <p:spPr>
            <a:xfrm>
              <a:off x="2011746" y="3987248"/>
              <a:ext cx="6962803" cy="2128468"/>
            </a:xfrm>
            <a:prstGeom prst="roundRect">
              <a:avLst/>
            </a:prstGeom>
            <a:solidFill>
              <a:srgbClr val="F4E604">
                <a:alpha val="50000"/>
              </a:srgb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5" name="Google Shape;175;p2"/>
            <p:cNvSpPr txBox="1"/>
            <p:nvPr/>
          </p:nvSpPr>
          <p:spPr>
            <a:xfrm>
              <a:off x="2423209" y="4184179"/>
              <a:ext cx="6139876" cy="1757982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899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i="0" u="none" strike="noStrike" cap="none" dirty="0">
                  <a:latin typeface="Arial" panose="020B0604020202020204" pitchFamily="34" charset="0"/>
                  <a:ea typeface="Dosis SemiBold"/>
                  <a:cs typeface="Arial" panose="020B0604020202020204" pitchFamily="34" charset="0"/>
                  <a:sym typeface="Dosis SemiBold"/>
                </a:rPr>
                <a:t>Experience a mini-lesson that explores and utilizes both phenomena and modeling.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4B9E03B-28A6-58CE-51CF-BDF1BD5A34A3}"/>
              </a:ext>
            </a:extLst>
          </p:cNvPr>
          <p:cNvGrpSpPr/>
          <p:nvPr/>
        </p:nvGrpSpPr>
        <p:grpSpPr>
          <a:xfrm>
            <a:off x="9528055" y="4015536"/>
            <a:ext cx="6928172" cy="2183541"/>
            <a:chOff x="9792750" y="3932174"/>
            <a:chExt cx="6928172" cy="2183541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B8012B0-3616-E627-62CE-C3E1F463CE77}"/>
                </a:ext>
              </a:extLst>
            </p:cNvPr>
            <p:cNvSpPr/>
            <p:nvPr/>
          </p:nvSpPr>
          <p:spPr>
            <a:xfrm>
              <a:off x="9792750" y="3932174"/>
              <a:ext cx="6928172" cy="2183541"/>
            </a:xfrm>
            <a:prstGeom prst="roundRect">
              <a:avLst/>
            </a:prstGeom>
            <a:solidFill>
              <a:srgbClr val="37BD79">
                <a:alpha val="50000"/>
              </a:srgb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6" name="Google Shape;176;p2"/>
            <p:cNvSpPr txBox="1"/>
            <p:nvPr/>
          </p:nvSpPr>
          <p:spPr>
            <a:xfrm>
              <a:off x="10023529" y="4172491"/>
              <a:ext cx="6566800" cy="1757982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899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i="0" u="none" strike="noStrike" cap="none" dirty="0">
                  <a:latin typeface="Arial" panose="020B0604020202020204" pitchFamily="34" charset="0"/>
                  <a:ea typeface="Dosis SemiBold"/>
                  <a:cs typeface="Arial" panose="020B0604020202020204" pitchFamily="34" charset="0"/>
                  <a:sym typeface="Dosis SemiBold"/>
                </a:rPr>
                <a:t>Understand what a phenomena is and how it can be used to leverage student ideas and engagement.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EFC9B4A-69B2-A02F-FDF7-9E3B84AFCBEF}"/>
              </a:ext>
            </a:extLst>
          </p:cNvPr>
          <p:cNvGrpSpPr/>
          <p:nvPr/>
        </p:nvGrpSpPr>
        <p:grpSpPr>
          <a:xfrm>
            <a:off x="1781682" y="7439344"/>
            <a:ext cx="6928172" cy="2128468"/>
            <a:chOff x="2046377" y="7355982"/>
            <a:chExt cx="6928172" cy="2128468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31CF2BB-839D-4CF2-7AD6-8EE4B653E964}"/>
                </a:ext>
              </a:extLst>
            </p:cNvPr>
            <p:cNvSpPr/>
            <p:nvPr/>
          </p:nvSpPr>
          <p:spPr>
            <a:xfrm>
              <a:off x="2046377" y="7355982"/>
              <a:ext cx="6928172" cy="2128468"/>
            </a:xfrm>
            <a:prstGeom prst="roundRect">
              <a:avLst/>
            </a:prstGeom>
            <a:solidFill>
              <a:srgbClr val="308FAC">
                <a:alpha val="50000"/>
              </a:srgb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7" name="Google Shape;177;p2"/>
            <p:cNvSpPr txBox="1"/>
            <p:nvPr/>
          </p:nvSpPr>
          <p:spPr>
            <a:xfrm>
              <a:off x="2046377" y="7596613"/>
              <a:ext cx="6893541" cy="1757982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899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i="0" u="none" strike="noStrike" cap="none" dirty="0">
                  <a:latin typeface="Arial" panose="020B0604020202020204" pitchFamily="34" charset="0"/>
                  <a:ea typeface="Dosis SemiBold"/>
                  <a:cs typeface="Arial" panose="020B0604020202020204" pitchFamily="34" charset="0"/>
                  <a:sym typeface="Dosis SemiBold"/>
                </a:rPr>
                <a:t>Understand what a scientific </a:t>
              </a:r>
            </a:p>
            <a:p>
              <a:pPr marL="0" marR="0" lvl="0" indent="0" algn="ctr" rtl="0">
                <a:lnSpc>
                  <a:spcPct val="11899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i="0" u="none" strike="noStrike" cap="none" dirty="0">
                  <a:latin typeface="Arial" panose="020B0604020202020204" pitchFamily="34" charset="0"/>
                  <a:ea typeface="Dosis SemiBold"/>
                  <a:cs typeface="Arial" panose="020B0604020202020204" pitchFamily="34" charset="0"/>
                  <a:sym typeface="Dosis SemiBold"/>
                </a:rPr>
                <a:t>model is and how to implement </a:t>
              </a:r>
            </a:p>
            <a:p>
              <a:pPr marL="0" marR="0" lvl="0" indent="0" algn="ctr" rtl="0">
                <a:lnSpc>
                  <a:spcPct val="11899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i="0" u="none" strike="noStrike" cap="none" dirty="0">
                  <a:latin typeface="Arial" panose="020B0604020202020204" pitchFamily="34" charset="0"/>
                  <a:ea typeface="Dosis SemiBold"/>
                  <a:cs typeface="Arial" panose="020B0604020202020204" pitchFamily="34" charset="0"/>
                  <a:sym typeface="Dosis SemiBold"/>
                </a:rPr>
                <a:t>them in the classroom.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955E3A6-C216-A47A-B63B-4496F80D6684}"/>
              </a:ext>
            </a:extLst>
          </p:cNvPr>
          <p:cNvGrpSpPr/>
          <p:nvPr/>
        </p:nvGrpSpPr>
        <p:grpSpPr>
          <a:xfrm>
            <a:off x="9493424" y="7408335"/>
            <a:ext cx="6962803" cy="2159478"/>
            <a:chOff x="9792750" y="7259729"/>
            <a:chExt cx="6962803" cy="2183541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DA1D02D-D9C0-B52F-E6B5-A990983C43F3}"/>
                </a:ext>
              </a:extLst>
            </p:cNvPr>
            <p:cNvSpPr/>
            <p:nvPr/>
          </p:nvSpPr>
          <p:spPr>
            <a:xfrm>
              <a:off x="9792750" y="7259729"/>
              <a:ext cx="6928172" cy="2183541"/>
            </a:xfrm>
            <a:prstGeom prst="roundRect">
              <a:avLst/>
            </a:prstGeom>
            <a:solidFill>
              <a:srgbClr val="006699">
                <a:alpha val="50000"/>
              </a:srgb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8" name="Google Shape;178;p2"/>
            <p:cNvSpPr txBox="1"/>
            <p:nvPr/>
          </p:nvSpPr>
          <p:spPr>
            <a:xfrm>
              <a:off x="9827381" y="7691656"/>
              <a:ext cx="6928172" cy="1333259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899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i="0" u="none" strike="noStrike" cap="none" dirty="0">
                  <a:latin typeface="Arial" panose="020B0604020202020204" pitchFamily="34" charset="0"/>
                  <a:ea typeface="Dosis SemiBold"/>
                  <a:cs typeface="Arial" panose="020B0604020202020204" pitchFamily="34" charset="0"/>
                  <a:sym typeface="Dosis SemiBold"/>
                </a:rPr>
                <a:t>Apply ideas learned to upcoming events. </a:t>
              </a:r>
              <a:endParaRPr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Google Shape;173;p2">
            <a:extLst>
              <a:ext uri="{FF2B5EF4-FFF2-40B4-BE49-F238E27FC236}">
                <a16:creationId xmlns:a16="http://schemas.microsoft.com/office/drawing/2014/main" id="{E9FB5275-27DC-A15B-E754-BFBBF5178D2B}"/>
              </a:ext>
            </a:extLst>
          </p:cNvPr>
          <p:cNvSpPr txBox="1"/>
          <p:nvPr/>
        </p:nvSpPr>
        <p:spPr>
          <a:xfrm>
            <a:off x="9562686" y="6596455"/>
            <a:ext cx="6928172" cy="697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32" b="1" i="0" u="none" strike="noStrike" cap="none" dirty="0">
                <a:solidFill>
                  <a:srgbClr val="006699"/>
                </a:solidFill>
                <a:latin typeface="Arial"/>
                <a:ea typeface="Arial"/>
                <a:cs typeface="Arial"/>
                <a:sym typeface="Arial"/>
              </a:rPr>
              <a:t>APPLICATION</a:t>
            </a:r>
            <a:endParaRPr b="1" dirty="0">
              <a:solidFill>
                <a:srgbClr val="0066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0"/>
      <p:bldP spid="173" grpId="0"/>
      <p:bldP spid="174" grpId="0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p27"/>
          <p:cNvSpPr txBox="1"/>
          <p:nvPr/>
        </p:nvSpPr>
        <p:spPr>
          <a:xfrm>
            <a:off x="-938463" y="279797"/>
            <a:ext cx="20646189" cy="2123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800" i="0" u="none" strike="noStrike" cap="none" dirty="0">
                <a:ln w="28575">
                  <a:solidFill>
                    <a:srgbClr val="308FAC"/>
                  </a:solidFill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KAJoyful" pitchFamily="2" charset="-127"/>
                <a:ea typeface="KAJoyful" pitchFamily="2" charset="-127"/>
                <a:cs typeface="KAJoyful" pitchFamily="2" charset="-127"/>
                <a:sym typeface="Arial"/>
              </a:rPr>
              <a:t>PURPOSE OF MODELING</a:t>
            </a:r>
            <a:endParaRPr sz="1600" dirty="0">
              <a:ln w="28575">
                <a:solidFill>
                  <a:srgbClr val="308FAC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KAJoyful" pitchFamily="2" charset="-127"/>
              <a:ea typeface="KAJoyful" pitchFamily="2" charset="-127"/>
              <a:cs typeface="KAJoyful" pitchFamily="2" charset="-127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31F841A-420B-13E3-6EB8-9FC6B6DBFFCA}"/>
              </a:ext>
            </a:extLst>
          </p:cNvPr>
          <p:cNvSpPr/>
          <p:nvPr/>
        </p:nvSpPr>
        <p:spPr>
          <a:xfrm>
            <a:off x="1861761" y="3347661"/>
            <a:ext cx="6712689" cy="5218824"/>
          </a:xfrm>
          <a:prstGeom prst="roundRect">
            <a:avLst/>
          </a:prstGeom>
          <a:solidFill>
            <a:srgbClr val="006699">
              <a:alpha val="50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2AEF985-9024-BE0F-8AF9-81B3063A4F94}"/>
              </a:ext>
            </a:extLst>
          </p:cNvPr>
          <p:cNvSpPr/>
          <p:nvPr/>
        </p:nvSpPr>
        <p:spPr>
          <a:xfrm>
            <a:off x="9922918" y="3347661"/>
            <a:ext cx="6712689" cy="5218824"/>
          </a:xfrm>
          <a:prstGeom prst="roundRect">
            <a:avLst/>
          </a:prstGeom>
          <a:solidFill>
            <a:srgbClr val="F4E604">
              <a:alpha val="50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3" name="Google Shape;883;p27"/>
          <p:cNvSpPr txBox="1"/>
          <p:nvPr/>
        </p:nvSpPr>
        <p:spPr>
          <a:xfrm>
            <a:off x="1342482" y="3787247"/>
            <a:ext cx="7022599" cy="4339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658131"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933"/>
              </a:buClr>
              <a:buSzPts val="6096"/>
            </a:pPr>
            <a:r>
              <a:rPr lang="en-US" sz="660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Dosis SemiBold"/>
                <a:cs typeface="Arial" panose="020B0604020202020204" pitchFamily="34" charset="0"/>
                <a:sym typeface="Dosis SemiBold"/>
              </a:rPr>
              <a:t>Describe, explain, and predicts natural phenomena</a:t>
            </a:r>
          </a:p>
          <a:p>
            <a:pPr marL="1316261" marR="0" lvl="1" indent="-65813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933"/>
              </a:buClr>
              <a:buSzPts val="6096"/>
              <a:buFont typeface="Arial"/>
              <a:buChar char="•"/>
            </a:pPr>
            <a:endParaRPr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7CBCE0-546C-913B-46FE-1AEF42F33351}"/>
              </a:ext>
            </a:extLst>
          </p:cNvPr>
          <p:cNvSpPr txBox="1"/>
          <p:nvPr/>
        </p:nvSpPr>
        <p:spPr>
          <a:xfrm>
            <a:off x="8884360" y="4387412"/>
            <a:ext cx="8061158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58131" lvl="1" algn="ctr">
              <a:buClr>
                <a:srgbClr val="003933"/>
              </a:buClr>
              <a:buSzPts val="6096"/>
            </a:pPr>
            <a:r>
              <a:rPr lang="en-US" sz="660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Dosis SemiBold"/>
                <a:cs typeface="Arial" panose="020B0604020202020204" pitchFamily="34" charset="0"/>
                <a:sym typeface="Dosis SemiBold"/>
              </a:rPr>
              <a:t>Communicate scientific ideas to others</a:t>
            </a:r>
            <a:endParaRPr lang="en-US" sz="6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83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28"/>
          <p:cNvSpPr txBox="1"/>
          <p:nvPr/>
        </p:nvSpPr>
        <p:spPr>
          <a:xfrm>
            <a:off x="0" y="2118310"/>
            <a:ext cx="17975179" cy="7855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821514" marR="0" lvl="1" indent="-410757" algn="l" rtl="0">
              <a:lnSpc>
                <a:spcPct val="119001"/>
              </a:lnSpc>
              <a:spcBef>
                <a:spcPts val="0"/>
              </a:spcBef>
              <a:spcAft>
                <a:spcPts val="0"/>
              </a:spcAft>
              <a:buClr>
                <a:srgbClr val="003933"/>
              </a:buClr>
              <a:buSzPts val="3805"/>
              <a:buFont typeface="Arial"/>
              <a:buChar char="•"/>
            </a:pPr>
            <a:r>
              <a:rPr lang="en-US" sz="3900" i="0" u="none" strike="noStrike" cap="none" dirty="0">
                <a:latin typeface="Arial" panose="020B0604020202020204" pitchFamily="34" charset="0"/>
                <a:ea typeface="Dosis SemiBold"/>
                <a:cs typeface="Arial" panose="020B0604020202020204" pitchFamily="34" charset="0"/>
                <a:sym typeface="Dosis SemiBold"/>
              </a:rPr>
              <a:t>See patterns, identify relationships or mechanisms, construct or communicate explanations, make predictions, and pose new questions for investigations </a:t>
            </a:r>
            <a:endParaRPr sz="3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21514" marR="0" lvl="1" indent="-410757" algn="l" rtl="0">
              <a:lnSpc>
                <a:spcPct val="119001"/>
              </a:lnSpc>
              <a:spcBef>
                <a:spcPts val="0"/>
              </a:spcBef>
              <a:spcAft>
                <a:spcPts val="0"/>
              </a:spcAft>
              <a:buClr>
                <a:srgbClr val="003933"/>
              </a:buClr>
              <a:buSzPts val="3805"/>
              <a:buFont typeface="Arial"/>
              <a:buChar char="•"/>
            </a:pPr>
            <a:r>
              <a:rPr lang="en-US" sz="3900" i="0" u="none" strike="noStrike" cap="none" dirty="0">
                <a:latin typeface="Arial" panose="020B0604020202020204" pitchFamily="34" charset="0"/>
                <a:ea typeface="Dosis SemiBold"/>
                <a:cs typeface="Arial" panose="020B0604020202020204" pitchFamily="34" charset="0"/>
                <a:sym typeface="Dosis SemiBold"/>
              </a:rPr>
              <a:t>Makes students' thinking visible along with the changes to their thinking over time</a:t>
            </a:r>
            <a:endParaRPr sz="3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21514" marR="0" lvl="1" indent="-410757" algn="l" rtl="0">
              <a:lnSpc>
                <a:spcPct val="119001"/>
              </a:lnSpc>
              <a:spcBef>
                <a:spcPts val="0"/>
              </a:spcBef>
              <a:spcAft>
                <a:spcPts val="0"/>
              </a:spcAft>
              <a:buClr>
                <a:srgbClr val="003933"/>
              </a:buClr>
              <a:buSzPts val="3805"/>
              <a:buFont typeface="Arial"/>
              <a:buChar char="•"/>
            </a:pPr>
            <a:r>
              <a:rPr lang="en-US" sz="3900" i="0" u="none" strike="noStrike" cap="none" dirty="0">
                <a:latin typeface="Arial" panose="020B0604020202020204" pitchFamily="34" charset="0"/>
                <a:ea typeface="Dosis SemiBold"/>
                <a:cs typeface="Arial" panose="020B0604020202020204" pitchFamily="34" charset="0"/>
                <a:sym typeface="Dosis SemiBold"/>
              </a:rPr>
              <a:t>Reveals gaps in knowledge</a:t>
            </a:r>
            <a:endParaRPr lang="en-US" sz="3900" dirty="0">
              <a:latin typeface="Arial" panose="020B0604020202020204" pitchFamily="34" charset="0"/>
              <a:ea typeface="Dosis SemiBold"/>
              <a:cs typeface="Arial" panose="020B0604020202020204" pitchFamily="34" charset="0"/>
              <a:sym typeface="Dosis SemiBold"/>
            </a:endParaRPr>
          </a:p>
          <a:p>
            <a:pPr marL="821514" marR="0" lvl="1" indent="-410757" algn="l" rtl="0">
              <a:lnSpc>
                <a:spcPct val="119001"/>
              </a:lnSpc>
              <a:spcBef>
                <a:spcPts val="0"/>
              </a:spcBef>
              <a:spcAft>
                <a:spcPts val="0"/>
              </a:spcAft>
              <a:buClr>
                <a:srgbClr val="003933"/>
              </a:buClr>
              <a:buSzPts val="3805"/>
              <a:buFont typeface="Arial"/>
              <a:buChar char="•"/>
            </a:pPr>
            <a:r>
              <a:rPr lang="en-US" sz="3900" i="0" u="none" strike="noStrike" cap="none" dirty="0">
                <a:latin typeface="Arial" panose="020B0604020202020204" pitchFamily="34" charset="0"/>
                <a:ea typeface="Dosis SemiBold"/>
                <a:cs typeface="Arial" panose="020B0604020202020204" pitchFamily="34" charset="0"/>
                <a:sym typeface="Dosis SemiBold"/>
              </a:rPr>
              <a:t>Helps students develop and make connections among ideas and to solve problems about everyday situations </a:t>
            </a:r>
            <a:endParaRPr sz="3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21514" marR="0" lvl="1" indent="-410757" algn="l" rtl="0">
              <a:lnSpc>
                <a:spcPct val="119001"/>
              </a:lnSpc>
              <a:spcBef>
                <a:spcPts val="0"/>
              </a:spcBef>
              <a:spcAft>
                <a:spcPts val="0"/>
              </a:spcAft>
              <a:buClr>
                <a:srgbClr val="003933"/>
              </a:buClr>
              <a:buSzPts val="3805"/>
              <a:buFont typeface="Arial"/>
              <a:buChar char="•"/>
            </a:pPr>
            <a:r>
              <a:rPr lang="en-US" sz="3900" i="0" u="none" strike="noStrike" cap="none" dirty="0">
                <a:latin typeface="Arial" panose="020B0604020202020204" pitchFamily="34" charset="0"/>
                <a:ea typeface="Dosis SemiBold"/>
                <a:cs typeface="Arial" panose="020B0604020202020204" pitchFamily="34" charset="0"/>
                <a:sym typeface="Dosis SemiBold"/>
              </a:rPr>
              <a:t>Uses evidence to make and critique claims </a:t>
            </a:r>
            <a:endParaRPr sz="3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21514" marR="0" lvl="1" indent="-410757" algn="l" rtl="0">
              <a:lnSpc>
                <a:spcPct val="119001"/>
              </a:lnSpc>
              <a:spcBef>
                <a:spcPts val="0"/>
              </a:spcBef>
              <a:spcAft>
                <a:spcPts val="0"/>
              </a:spcAft>
              <a:buClr>
                <a:srgbClr val="003933"/>
              </a:buClr>
              <a:buSzPts val="3805"/>
              <a:buFont typeface="Arial"/>
              <a:buChar char="•"/>
            </a:pPr>
            <a:r>
              <a:rPr lang="en-US" sz="3900" i="0" u="none" strike="noStrike" cap="none" dirty="0">
                <a:latin typeface="Arial" panose="020B0604020202020204" pitchFamily="34" charset="0"/>
                <a:ea typeface="Dosis SemiBold"/>
                <a:cs typeface="Arial" panose="020B0604020202020204" pitchFamily="34" charset="0"/>
                <a:sym typeface="Dosis SemiBold"/>
              </a:rPr>
              <a:t>Understand the role that models play in scientists' knowledge building (nature of science)</a:t>
            </a:r>
            <a:endParaRPr sz="3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21514" marR="0" lvl="1" indent="-410757" algn="l" rtl="0">
              <a:lnSpc>
                <a:spcPct val="119001"/>
              </a:lnSpc>
              <a:spcBef>
                <a:spcPts val="0"/>
              </a:spcBef>
              <a:spcAft>
                <a:spcPts val="0"/>
              </a:spcAft>
              <a:buClr>
                <a:srgbClr val="003933"/>
              </a:buClr>
              <a:buSzPts val="3805"/>
              <a:buFont typeface="Arial"/>
              <a:buChar char="•"/>
            </a:pPr>
            <a:r>
              <a:rPr lang="en-US" sz="3900" i="0" u="none" strike="noStrike" cap="none" dirty="0">
                <a:latin typeface="Arial" panose="020B0604020202020204" pitchFamily="34" charset="0"/>
                <a:ea typeface="Dosis SemiBold"/>
                <a:cs typeface="Arial" panose="020B0604020202020204" pitchFamily="34" charset="0"/>
                <a:sym typeface="Dosis SemiBold"/>
              </a:rPr>
              <a:t>Increases scientific literacy</a:t>
            </a:r>
            <a:endParaRPr sz="3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7" name="Google Shape;927;p28"/>
          <p:cNvSpPr txBox="1"/>
          <p:nvPr/>
        </p:nvSpPr>
        <p:spPr>
          <a:xfrm>
            <a:off x="0" y="312821"/>
            <a:ext cx="18288000" cy="1341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9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i="0" u="none" strike="noStrike" cap="none" dirty="0">
                <a:ln w="28575">
                  <a:solidFill>
                    <a:srgbClr val="308FAC"/>
                  </a:solidFill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KAJoyful" pitchFamily="2" charset="-127"/>
                <a:ea typeface="KAJoyful" pitchFamily="2" charset="-127"/>
                <a:cs typeface="KAJoyful" pitchFamily="2" charset="-127"/>
                <a:sym typeface="Arial"/>
              </a:rPr>
              <a:t>WHY USE MODELING IN THE CLASSROOM?</a:t>
            </a:r>
            <a:endParaRPr sz="1200" dirty="0">
              <a:ln w="28575">
                <a:solidFill>
                  <a:srgbClr val="308FAC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KAJoyful" pitchFamily="2" charset="-127"/>
              <a:ea typeface="KAJoyful" pitchFamily="2" charset="-127"/>
              <a:cs typeface="KAJoyful" pitchFamily="2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A6FF46E-0B93-4E06-9DD2-C9416D6F373D}"/>
              </a:ext>
            </a:extLst>
          </p:cNvPr>
          <p:cNvSpPr/>
          <p:nvPr/>
        </p:nvSpPr>
        <p:spPr>
          <a:xfrm>
            <a:off x="9932967" y="2950061"/>
            <a:ext cx="7489659" cy="6785884"/>
          </a:xfrm>
          <a:prstGeom prst="roundRect">
            <a:avLst/>
          </a:prstGeom>
          <a:solidFill>
            <a:srgbClr val="F4E604">
              <a:alpha val="50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7FBD0E8-81F5-F705-0196-B1936008355D}"/>
              </a:ext>
            </a:extLst>
          </p:cNvPr>
          <p:cNvSpPr/>
          <p:nvPr/>
        </p:nvSpPr>
        <p:spPr>
          <a:xfrm>
            <a:off x="1028698" y="2964793"/>
            <a:ext cx="7489660" cy="6785884"/>
          </a:xfrm>
          <a:prstGeom prst="roundRect">
            <a:avLst/>
          </a:prstGeom>
          <a:solidFill>
            <a:srgbClr val="308FAC">
              <a:alpha val="5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7" name="Google Shape;947;p29"/>
          <p:cNvSpPr txBox="1"/>
          <p:nvPr/>
        </p:nvSpPr>
        <p:spPr>
          <a:xfrm>
            <a:off x="1028700" y="-446125"/>
            <a:ext cx="16230600" cy="2714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600" i="0" u="none" strike="noStrike" cap="none" dirty="0">
                <a:ln w="28575">
                  <a:solidFill>
                    <a:srgbClr val="308FAC"/>
                  </a:solidFill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KAJoyful" pitchFamily="2" charset="-127"/>
                <a:ea typeface="KAJoyful" pitchFamily="2" charset="-127"/>
                <a:cs typeface="KAJoyful" pitchFamily="2" charset="-127"/>
                <a:sym typeface="Arial"/>
              </a:rPr>
              <a:t>SCIENTIFIC MODELING</a:t>
            </a:r>
            <a:endParaRPr sz="2000" dirty="0">
              <a:ln w="28575">
                <a:solidFill>
                  <a:srgbClr val="308FAC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KAJoyful" pitchFamily="2" charset="-127"/>
              <a:ea typeface="KAJoyful" pitchFamily="2" charset="-127"/>
              <a:cs typeface="KAJoyful" pitchFamily="2" charset="-127"/>
            </a:endParaRPr>
          </a:p>
        </p:txBody>
      </p:sp>
      <p:sp>
        <p:nvSpPr>
          <p:cNvPr id="963" name="Google Shape;963;p29"/>
          <p:cNvSpPr txBox="1"/>
          <p:nvPr/>
        </p:nvSpPr>
        <p:spPr>
          <a:xfrm>
            <a:off x="1410517" y="1977652"/>
            <a:ext cx="5961484" cy="78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99" b="1" i="0" u="none" strike="noStrike" cap="none" dirty="0">
                <a:solidFill>
                  <a:srgbClr val="308FAC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QUALITIES</a:t>
            </a:r>
            <a:endParaRPr b="1" dirty="0">
              <a:solidFill>
                <a:srgbClr val="308F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4" name="Google Shape;964;p29"/>
          <p:cNvSpPr txBox="1"/>
          <p:nvPr/>
        </p:nvSpPr>
        <p:spPr>
          <a:xfrm>
            <a:off x="10315236" y="1977524"/>
            <a:ext cx="6725119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00" b="1" i="0" u="none" strike="noStrike" cap="none" dirty="0">
                <a:solidFill>
                  <a:srgbClr val="F4E604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MODEL ELEMENTS</a:t>
            </a:r>
            <a:endParaRPr b="1" dirty="0">
              <a:solidFill>
                <a:srgbClr val="F4E6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5" name="Google Shape;965;p29"/>
          <p:cNvSpPr txBox="1"/>
          <p:nvPr/>
        </p:nvSpPr>
        <p:spPr>
          <a:xfrm>
            <a:off x="1028699" y="3131252"/>
            <a:ext cx="7080585" cy="659283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spcFirstLastPara="1" wrap="square" lIns="0" tIns="0" rIns="0" bIns="0" anchor="t" anchorCtr="0">
            <a:spAutoFit/>
          </a:bodyPr>
          <a:lstStyle/>
          <a:p>
            <a:pPr marL="754953" marR="0" lvl="1" indent="-377476" algn="l" rtl="0">
              <a:lnSpc>
                <a:spcPct val="119021"/>
              </a:lnSpc>
              <a:spcBef>
                <a:spcPts val="0"/>
              </a:spcBef>
              <a:spcAft>
                <a:spcPts val="0"/>
              </a:spcAft>
              <a:buClr>
                <a:srgbClr val="003933"/>
              </a:buClr>
              <a:buSzPts val="3496"/>
              <a:buFont typeface="Arial"/>
              <a:buChar char="•"/>
            </a:pPr>
            <a:r>
              <a:rPr lang="en-US" sz="360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Dosis SemiBold"/>
                <a:cs typeface="Arial" panose="020B0604020202020204" pitchFamily="34" charset="0"/>
                <a:sym typeface="Dosis SemiBold"/>
              </a:rPr>
              <a:t>Represents an event or process of a phenomenon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Dosis SemiBold"/>
              </a:rPr>
              <a:t> </a:t>
            </a:r>
            <a:r>
              <a:rPr lang="en-US" sz="360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Dosis SemiBold"/>
                <a:cs typeface="Arial" panose="020B0604020202020204" pitchFamily="34" charset="0"/>
                <a:sym typeface="Dosis SemiBold"/>
              </a:rPr>
              <a:t>that happens in a specific place and time under specific conditions </a:t>
            </a:r>
            <a:endParaRPr sz="3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4953" marR="0" lvl="1" indent="-377476" algn="l" rtl="0">
              <a:lnSpc>
                <a:spcPct val="119021"/>
              </a:lnSpc>
              <a:spcBef>
                <a:spcPts val="0"/>
              </a:spcBef>
              <a:spcAft>
                <a:spcPts val="0"/>
              </a:spcAft>
              <a:buClr>
                <a:srgbClr val="003933"/>
              </a:buClr>
              <a:buSzPts val="3496"/>
              <a:buFont typeface="Arial"/>
              <a:buChar char="•"/>
            </a:pPr>
            <a:r>
              <a:rPr lang="en-US" sz="360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Dosis SemiBold"/>
                <a:cs typeface="Arial" panose="020B0604020202020204" pitchFamily="34" charset="0"/>
                <a:sym typeface="Dosis SemiBold"/>
              </a:rPr>
              <a:t>Use of visual is key</a:t>
            </a:r>
            <a:endParaRPr sz="3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4953" marR="0" lvl="1" indent="-377476" algn="l" rtl="0">
              <a:lnSpc>
                <a:spcPct val="119021"/>
              </a:lnSpc>
              <a:spcBef>
                <a:spcPts val="0"/>
              </a:spcBef>
              <a:spcAft>
                <a:spcPts val="0"/>
              </a:spcAft>
              <a:buClr>
                <a:srgbClr val="003933"/>
              </a:buClr>
              <a:buSzPts val="3496"/>
              <a:buFont typeface="Arial"/>
              <a:buChar char="•"/>
            </a:pPr>
            <a:r>
              <a:rPr lang="en-US" sz="360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Dosis SemiBold"/>
                <a:cs typeface="Arial" panose="020B0604020202020204" pitchFamily="34" charset="0"/>
                <a:sym typeface="Dosis SemiBold"/>
              </a:rPr>
              <a:t>Includes both observable and unobservable features </a:t>
            </a:r>
            <a:endParaRPr sz="3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4953" marR="0" lvl="1" indent="-377476" algn="l" rtl="0">
              <a:lnSpc>
                <a:spcPct val="119021"/>
              </a:lnSpc>
              <a:spcBef>
                <a:spcPts val="0"/>
              </a:spcBef>
              <a:spcAft>
                <a:spcPts val="0"/>
              </a:spcAft>
              <a:buClr>
                <a:srgbClr val="003933"/>
              </a:buClr>
              <a:buSzPts val="3496"/>
              <a:buFont typeface="Arial"/>
              <a:buChar char="•"/>
            </a:pPr>
            <a:r>
              <a:rPr lang="en-US" sz="360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Dosis SemiBold"/>
                <a:cs typeface="Arial" panose="020B0604020202020204" pitchFamily="34" charset="0"/>
                <a:sym typeface="Dosis SemiBold"/>
              </a:rPr>
              <a:t>Can be constructed, tested, evaluated, and revised</a:t>
            </a:r>
            <a:endParaRPr sz="3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6" name="Google Shape;966;p29"/>
          <p:cNvSpPr txBox="1"/>
          <p:nvPr/>
        </p:nvSpPr>
        <p:spPr>
          <a:xfrm>
            <a:off x="10345315" y="3153011"/>
            <a:ext cx="6834591" cy="6409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755651" marR="0" lvl="1" indent="-377825" algn="l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>
                <a:srgbClr val="003933"/>
              </a:buClr>
              <a:buSzPts val="3500"/>
              <a:buFont typeface="Arial"/>
              <a:buChar char="•"/>
            </a:pPr>
            <a:r>
              <a:rPr lang="en-US" sz="350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Dosis SemiBold"/>
                <a:cs typeface="Arial" panose="020B0604020202020204" pitchFamily="34" charset="0"/>
                <a:sym typeface="Dosis SemiBold"/>
              </a:rPr>
              <a:t>Legend or Key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5651" marR="0" lvl="1" indent="-377825" algn="l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>
                <a:srgbClr val="003933"/>
              </a:buClr>
              <a:buSzPts val="3500"/>
              <a:buFont typeface="Arial"/>
              <a:buChar char="•"/>
            </a:pPr>
            <a:r>
              <a:rPr lang="en-US" sz="350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Dosis SemiBold"/>
                <a:cs typeface="Arial" panose="020B0604020202020204" pitchFamily="34" charset="0"/>
                <a:sym typeface="Dosis SemiBold"/>
              </a:rPr>
              <a:t>Symbols/Arrows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5651" marR="0" lvl="1" indent="-377825" algn="l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>
                <a:srgbClr val="003933"/>
              </a:buClr>
              <a:buSzPts val="3500"/>
              <a:buFont typeface="Arial"/>
              <a:buChar char="•"/>
            </a:pPr>
            <a:r>
              <a:rPr lang="en-US" sz="350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Dosis SemiBold"/>
                <a:cs typeface="Arial" panose="020B0604020202020204" pitchFamily="34" charset="0"/>
                <a:sym typeface="Dosis SemiBold"/>
              </a:rPr>
              <a:t>Comic Strip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5651" marR="0" lvl="1" indent="-377825" algn="l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>
                <a:srgbClr val="003933"/>
              </a:buClr>
              <a:buSzPts val="3500"/>
              <a:buFont typeface="Arial"/>
              <a:buChar char="•"/>
            </a:pPr>
            <a:r>
              <a:rPr lang="en-US" sz="350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Dosis SemiBold"/>
                <a:cs typeface="Arial" panose="020B0604020202020204" pitchFamily="34" charset="0"/>
                <a:sym typeface="Dosis SemiBold"/>
              </a:rPr>
              <a:t>Text Boxes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5651" marR="0" lvl="1" indent="-377825" algn="l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>
                <a:srgbClr val="003933"/>
              </a:buClr>
              <a:buSzPts val="3500"/>
              <a:buFont typeface="Arial"/>
              <a:buChar char="•"/>
            </a:pPr>
            <a:r>
              <a:rPr lang="en-US" sz="350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Dosis SemiBold"/>
                <a:cs typeface="Arial" panose="020B0604020202020204" pitchFamily="34" charset="0"/>
                <a:sym typeface="Dosis SemiBold"/>
              </a:rPr>
              <a:t>Zoom-in/out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5651" marR="0" lvl="1" indent="-377825" algn="l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>
                <a:srgbClr val="003933"/>
              </a:buClr>
              <a:buSzPts val="3500"/>
              <a:buFont typeface="Arial"/>
              <a:buChar char="•"/>
            </a:pPr>
            <a:r>
              <a:rPr lang="en-US" sz="350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Dosis SemiBold"/>
                <a:cs typeface="Arial" panose="020B0604020202020204" pitchFamily="34" charset="0"/>
                <a:sym typeface="Dosis SemiBold"/>
              </a:rPr>
              <a:t>Cross-section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5651" marR="0" lvl="1" indent="-377825" algn="l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>
                <a:srgbClr val="003933"/>
              </a:buClr>
              <a:buSzPts val="3500"/>
              <a:buFont typeface="Arial"/>
              <a:buChar char="•"/>
            </a:pPr>
            <a:r>
              <a:rPr lang="en-US" sz="350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Dosis SemiBold"/>
                <a:cs typeface="Arial" panose="020B0604020202020204" pitchFamily="34" charset="0"/>
                <a:sym typeface="Dosis SemiBold"/>
              </a:rPr>
              <a:t>Mini Graphic Organizer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5651" marR="0" lvl="1" indent="-377825" algn="l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>
                <a:srgbClr val="003933"/>
              </a:buClr>
              <a:buSzPts val="3500"/>
              <a:buFont typeface="Arial"/>
              <a:buChar char="•"/>
            </a:pPr>
            <a:r>
              <a:rPr lang="en-US" sz="350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Dosis SemiBold"/>
                <a:cs typeface="Arial" panose="020B0604020202020204" pitchFamily="34" charset="0"/>
                <a:sym typeface="Dosis SemiBold"/>
              </a:rPr>
              <a:t>Map/Geographic Representation 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5651" marR="0" lvl="1" indent="-377825" algn="l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>
                <a:srgbClr val="003933"/>
              </a:buClr>
              <a:buSzPts val="3500"/>
              <a:buFont typeface="Arial"/>
              <a:buChar char="•"/>
            </a:pPr>
            <a:r>
              <a:rPr lang="en-US" sz="350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Dosis SemiBold"/>
                <a:cs typeface="Arial" panose="020B0604020202020204" pitchFamily="34" charset="0"/>
                <a:sym typeface="Dosis SemiBold"/>
              </a:rPr>
              <a:t>Timeline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963" grpId="0"/>
      <p:bldP spid="964" grpId="0"/>
      <p:bldP spid="965" grpId="0"/>
      <p:bldP spid="96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30"/>
          <p:cNvSpPr txBox="1"/>
          <p:nvPr/>
        </p:nvSpPr>
        <p:spPr>
          <a:xfrm>
            <a:off x="1028697" y="-339277"/>
            <a:ext cx="16230600" cy="2714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600" i="0" u="none" strike="noStrike" cap="none" dirty="0">
                <a:ln w="28575">
                  <a:solidFill>
                    <a:srgbClr val="308FAC"/>
                  </a:solidFill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KAJoyful" pitchFamily="2" charset="-127"/>
                <a:ea typeface="KAJoyful" pitchFamily="2" charset="-127"/>
                <a:cs typeface="KAJoyful" pitchFamily="2" charset="-127"/>
                <a:sym typeface="Arial"/>
              </a:rPr>
              <a:t>SCIENTIFIC MODELING</a:t>
            </a:r>
            <a:endParaRPr sz="2000" dirty="0">
              <a:ln w="28575">
                <a:solidFill>
                  <a:srgbClr val="308FAC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KAJoyful" pitchFamily="2" charset="-127"/>
              <a:ea typeface="KAJoyful" pitchFamily="2" charset="-127"/>
              <a:cs typeface="KAJoyful" pitchFamily="2" charset="-127"/>
            </a:endParaRPr>
          </a:p>
        </p:txBody>
      </p:sp>
      <p:sp>
        <p:nvSpPr>
          <p:cNvPr id="1001" name="Google Shape;1001;p30"/>
          <p:cNvSpPr txBox="1"/>
          <p:nvPr/>
        </p:nvSpPr>
        <p:spPr>
          <a:xfrm>
            <a:off x="2644427" y="2175125"/>
            <a:ext cx="1299914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rgbClr val="308FAC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POSSIBLE SCAFFOLDS </a:t>
            </a:r>
            <a:r>
              <a:rPr lang="en-US" sz="5400" b="1" dirty="0">
                <a:solidFill>
                  <a:srgbClr val="308FAC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TO PROVIDE</a:t>
            </a:r>
            <a:endParaRPr sz="2800" b="1" dirty="0">
              <a:solidFill>
                <a:srgbClr val="308F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2" name="Google Shape;1002;p30"/>
          <p:cNvSpPr txBox="1"/>
          <p:nvPr/>
        </p:nvSpPr>
        <p:spPr>
          <a:xfrm>
            <a:off x="0" y="3203798"/>
            <a:ext cx="18288000" cy="6885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870988" marR="0" lvl="1" indent="-435493" algn="l" rtl="0">
              <a:lnSpc>
                <a:spcPct val="118988"/>
              </a:lnSpc>
              <a:spcBef>
                <a:spcPts val="0"/>
              </a:spcBef>
              <a:spcAft>
                <a:spcPts val="0"/>
              </a:spcAft>
              <a:buClr>
                <a:srgbClr val="003933"/>
              </a:buClr>
              <a:buSzPts val="4034"/>
              <a:buFont typeface="Arial"/>
              <a:buChar char="•"/>
            </a:pPr>
            <a:r>
              <a:rPr lang="en-US" sz="4700" i="0" u="none" strike="noStrike" cap="none">
                <a:latin typeface="Arial" panose="020B0604020202020204" pitchFamily="34" charset="0"/>
                <a:ea typeface="Dosis SemiBold"/>
                <a:cs typeface="Arial" panose="020B0604020202020204" pitchFamily="34" charset="0"/>
                <a:sym typeface="Dosis SemiBold"/>
              </a:rPr>
              <a:t>Peer review of models using sticky note feedback (add an idea, revise an idea, pose a question)</a:t>
            </a:r>
            <a:endParaRPr sz="47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0988" marR="0" lvl="1" indent="-435493" algn="l" rtl="0">
              <a:lnSpc>
                <a:spcPct val="118988"/>
              </a:lnSpc>
              <a:spcBef>
                <a:spcPts val="0"/>
              </a:spcBef>
              <a:spcAft>
                <a:spcPts val="0"/>
              </a:spcAft>
              <a:buClr>
                <a:srgbClr val="003933"/>
              </a:buClr>
              <a:buSzPts val="4034"/>
              <a:buFont typeface="Arial"/>
              <a:buChar char="•"/>
            </a:pPr>
            <a:r>
              <a:rPr lang="en-US" sz="4700" i="0" u="none" strike="noStrike" cap="none">
                <a:latin typeface="Arial" panose="020B0604020202020204" pitchFamily="34" charset="0"/>
                <a:ea typeface="Dosis SemiBold"/>
                <a:cs typeface="Arial" panose="020B0604020202020204" pitchFamily="34" charset="0"/>
                <a:sym typeface="Dosis SemiBold"/>
              </a:rPr>
              <a:t>Prompting questions with each activity/investigation </a:t>
            </a:r>
            <a:endParaRPr sz="47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0988" marR="0" lvl="1" indent="-435493" algn="l" rtl="0">
              <a:lnSpc>
                <a:spcPct val="118988"/>
              </a:lnSpc>
              <a:spcBef>
                <a:spcPts val="0"/>
              </a:spcBef>
              <a:spcAft>
                <a:spcPts val="0"/>
              </a:spcAft>
              <a:buClr>
                <a:srgbClr val="003933"/>
              </a:buClr>
              <a:buSzPts val="4034"/>
              <a:buFont typeface="Arial"/>
              <a:buChar char="•"/>
            </a:pPr>
            <a:r>
              <a:rPr lang="en-US" sz="4700" i="0" u="none" strike="noStrike" cap="none">
                <a:latin typeface="Arial" panose="020B0604020202020204" pitchFamily="34" charset="0"/>
                <a:ea typeface="Dosis SemiBold"/>
                <a:cs typeface="Arial" panose="020B0604020202020204" pitchFamily="34" charset="0"/>
                <a:sym typeface="Dosis SemiBold"/>
              </a:rPr>
              <a:t>Summary chart to collect data from each activity/investigation </a:t>
            </a:r>
            <a:endParaRPr sz="47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0988" marR="0" lvl="1" indent="-435493" algn="l" rtl="0">
              <a:lnSpc>
                <a:spcPct val="118988"/>
              </a:lnSpc>
              <a:spcBef>
                <a:spcPts val="0"/>
              </a:spcBef>
              <a:spcAft>
                <a:spcPts val="0"/>
              </a:spcAft>
              <a:buClr>
                <a:srgbClr val="003933"/>
              </a:buClr>
              <a:buSzPts val="4034"/>
              <a:buFont typeface="Arial"/>
              <a:buChar char="•"/>
            </a:pPr>
            <a:r>
              <a:rPr lang="en-US" sz="4700" i="0" u="none" strike="noStrike" cap="none">
                <a:latin typeface="Arial" panose="020B0604020202020204" pitchFamily="34" charset="0"/>
                <a:ea typeface="Dosis SemiBold"/>
                <a:cs typeface="Arial" panose="020B0604020202020204" pitchFamily="34" charset="0"/>
                <a:sym typeface="Dosis SemiBold"/>
              </a:rPr>
              <a:t>A model template that can include: the essential question, a base pictorial layout, and explanation elements such as text boxes </a:t>
            </a:r>
            <a:endParaRPr sz="47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0988" marR="0" lvl="1" indent="-435493" algn="l" rtl="0">
              <a:lnSpc>
                <a:spcPct val="118988"/>
              </a:lnSpc>
              <a:spcBef>
                <a:spcPts val="0"/>
              </a:spcBef>
              <a:spcAft>
                <a:spcPts val="0"/>
              </a:spcAft>
              <a:buClr>
                <a:srgbClr val="003933"/>
              </a:buClr>
              <a:buSzPts val="4034"/>
              <a:buFont typeface="Arial"/>
              <a:buChar char="•"/>
            </a:pPr>
            <a:r>
              <a:rPr lang="en-US" sz="4700" i="0" u="none" strike="noStrike" cap="none">
                <a:latin typeface="Arial" panose="020B0604020202020204" pitchFamily="34" charset="0"/>
                <a:ea typeface="Dosis SemiBold"/>
                <a:cs typeface="Arial" panose="020B0604020202020204" pitchFamily="34" charset="0"/>
                <a:sym typeface="Dosis SemiBold"/>
              </a:rPr>
              <a:t>"Gotta-Have" checklist of ideas, etc. for the final model </a:t>
            </a:r>
            <a:endParaRPr sz="47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0988" marR="0" lvl="1" indent="-435493" algn="l" rtl="0">
              <a:lnSpc>
                <a:spcPct val="118988"/>
              </a:lnSpc>
              <a:spcBef>
                <a:spcPts val="0"/>
              </a:spcBef>
              <a:spcAft>
                <a:spcPts val="0"/>
              </a:spcAft>
              <a:buClr>
                <a:srgbClr val="003933"/>
              </a:buClr>
              <a:buSzPts val="4034"/>
              <a:buFont typeface="Arial"/>
              <a:buChar char="•"/>
            </a:pPr>
            <a:r>
              <a:rPr lang="en-US" sz="4700" i="0" u="none" strike="noStrike" cap="none">
                <a:latin typeface="Arial" panose="020B0604020202020204" pitchFamily="34" charset="0"/>
                <a:ea typeface="Dosis SemiBold"/>
                <a:cs typeface="Arial" panose="020B0604020202020204" pitchFamily="34" charset="0"/>
                <a:sym typeface="Dosis SemiBold"/>
              </a:rPr>
              <a:t>Keys to agreed-upon modeling of elements </a:t>
            </a:r>
            <a:endParaRPr sz="4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p31"/>
          <p:cNvSpPr txBox="1"/>
          <p:nvPr/>
        </p:nvSpPr>
        <p:spPr>
          <a:xfrm>
            <a:off x="288756" y="2761912"/>
            <a:ext cx="17710484" cy="725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291222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u="none" strike="noStrike" cap="none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951050" marR="0" lvl="1" indent="-475525" algn="l" rtl="0">
              <a:lnSpc>
                <a:spcPct val="119001"/>
              </a:lnSpc>
              <a:spcBef>
                <a:spcPts val="0"/>
              </a:spcBef>
              <a:spcAft>
                <a:spcPts val="0"/>
              </a:spcAft>
              <a:buSzPts val="4405"/>
              <a:buFont typeface="Arial"/>
              <a:buChar char="•"/>
            </a:pPr>
            <a:r>
              <a:rPr lang="en-US" sz="4405" u="none" strike="noStrike" cap="none" dirty="0">
                <a:latin typeface="Arial" panose="020B0604020202020204" pitchFamily="34" charset="0"/>
                <a:ea typeface="Dosis SemiBold"/>
                <a:cs typeface="Arial" panose="020B0604020202020204" pitchFamily="34" charset="0"/>
                <a:sym typeface="Dosis SemiBold"/>
              </a:rPr>
              <a:t>Asking questions and defining problems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51050" marR="0" lvl="1" indent="-475525" algn="l" rtl="0">
              <a:lnSpc>
                <a:spcPct val="119001"/>
              </a:lnSpc>
              <a:spcBef>
                <a:spcPts val="0"/>
              </a:spcBef>
              <a:spcAft>
                <a:spcPts val="0"/>
              </a:spcAft>
              <a:buSzPts val="4405"/>
              <a:buFont typeface="Arial"/>
              <a:buChar char="•"/>
            </a:pPr>
            <a:r>
              <a:rPr lang="en-US" sz="4405" u="none" strike="noStrike" cap="none" dirty="0">
                <a:latin typeface="Arial" panose="020B0604020202020204" pitchFamily="34" charset="0"/>
                <a:ea typeface="Dosis SemiBold"/>
                <a:cs typeface="Arial" panose="020B0604020202020204" pitchFamily="34" charset="0"/>
                <a:sym typeface="Dosis SemiBold"/>
              </a:rPr>
              <a:t>Developing and using models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51050" marR="0" lvl="1" indent="-475525" algn="l" rtl="0">
              <a:lnSpc>
                <a:spcPct val="119001"/>
              </a:lnSpc>
              <a:spcBef>
                <a:spcPts val="0"/>
              </a:spcBef>
              <a:spcAft>
                <a:spcPts val="0"/>
              </a:spcAft>
              <a:buSzPts val="4405"/>
              <a:buFont typeface="Arial"/>
              <a:buChar char="•"/>
            </a:pPr>
            <a:r>
              <a:rPr lang="en-US" sz="4405" u="none" strike="noStrike" cap="none" dirty="0">
                <a:latin typeface="Arial" panose="020B0604020202020204" pitchFamily="34" charset="0"/>
                <a:ea typeface="Dosis SemiBold"/>
                <a:cs typeface="Arial" panose="020B0604020202020204" pitchFamily="34" charset="0"/>
                <a:sym typeface="Dosis SemiBold"/>
              </a:rPr>
              <a:t>Planning and carrying out investigations 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51050" marR="0" lvl="1" indent="-475525" algn="l" rtl="0">
              <a:lnSpc>
                <a:spcPct val="119001"/>
              </a:lnSpc>
              <a:spcBef>
                <a:spcPts val="0"/>
              </a:spcBef>
              <a:spcAft>
                <a:spcPts val="0"/>
              </a:spcAft>
              <a:buSzPts val="4405"/>
              <a:buFont typeface="Arial"/>
              <a:buChar char="•"/>
            </a:pPr>
            <a:r>
              <a:rPr lang="en-US" sz="4405" u="none" strike="noStrike" cap="none" dirty="0">
                <a:latin typeface="Arial" panose="020B0604020202020204" pitchFamily="34" charset="0"/>
                <a:ea typeface="Dosis SemiBold"/>
                <a:cs typeface="Arial" panose="020B0604020202020204" pitchFamily="34" charset="0"/>
                <a:sym typeface="Dosis SemiBold"/>
              </a:rPr>
              <a:t>Analyze and interpret data 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51050" marR="0" lvl="1" indent="-475525" algn="l" rtl="0">
              <a:lnSpc>
                <a:spcPct val="119001"/>
              </a:lnSpc>
              <a:spcBef>
                <a:spcPts val="0"/>
              </a:spcBef>
              <a:spcAft>
                <a:spcPts val="0"/>
              </a:spcAft>
              <a:buSzPts val="4405"/>
              <a:buFont typeface="Arial"/>
              <a:buChar char="•"/>
            </a:pPr>
            <a:r>
              <a:rPr lang="en-US" sz="4405" u="none" strike="noStrike" cap="none" dirty="0">
                <a:latin typeface="Arial" panose="020B0604020202020204" pitchFamily="34" charset="0"/>
                <a:ea typeface="Dosis SemiBold"/>
                <a:cs typeface="Arial" panose="020B0604020202020204" pitchFamily="34" charset="0"/>
                <a:sym typeface="Dosis SemiBold"/>
              </a:rPr>
              <a:t>Using mathematics and computational thinking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51050" marR="0" lvl="1" indent="-475525" algn="l" rtl="0">
              <a:lnSpc>
                <a:spcPct val="119001"/>
              </a:lnSpc>
              <a:spcBef>
                <a:spcPts val="0"/>
              </a:spcBef>
              <a:spcAft>
                <a:spcPts val="0"/>
              </a:spcAft>
              <a:buSzPts val="4405"/>
              <a:buFont typeface="Arial"/>
              <a:buChar char="•"/>
            </a:pPr>
            <a:r>
              <a:rPr lang="en-US" sz="4405" u="none" strike="noStrike" cap="none" dirty="0">
                <a:latin typeface="Arial" panose="020B0604020202020204" pitchFamily="34" charset="0"/>
                <a:ea typeface="Dosis SemiBold"/>
                <a:cs typeface="Arial" panose="020B0604020202020204" pitchFamily="34" charset="0"/>
                <a:sym typeface="Dosis SemiBold"/>
              </a:rPr>
              <a:t>Constructing explanations and designing solutions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51050" marR="0" lvl="1" indent="-475525" algn="l" rtl="0">
              <a:lnSpc>
                <a:spcPct val="119001"/>
              </a:lnSpc>
              <a:spcBef>
                <a:spcPts val="0"/>
              </a:spcBef>
              <a:spcAft>
                <a:spcPts val="0"/>
              </a:spcAft>
              <a:buSzPts val="4405"/>
              <a:buFont typeface="Arial"/>
              <a:buChar char="•"/>
            </a:pPr>
            <a:r>
              <a:rPr lang="en-US" sz="4405" u="none" strike="noStrike" cap="none" dirty="0">
                <a:latin typeface="Arial" panose="020B0604020202020204" pitchFamily="34" charset="0"/>
                <a:ea typeface="Dosis SemiBold"/>
                <a:cs typeface="Arial" panose="020B0604020202020204" pitchFamily="34" charset="0"/>
                <a:sym typeface="Dosis SemiBold"/>
              </a:rPr>
              <a:t>Engaging in argumentation from evidence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51050" marR="0" lvl="1" indent="-475525" algn="l" rtl="0">
              <a:lnSpc>
                <a:spcPct val="119001"/>
              </a:lnSpc>
              <a:spcBef>
                <a:spcPts val="0"/>
              </a:spcBef>
              <a:spcAft>
                <a:spcPts val="0"/>
              </a:spcAft>
              <a:buSzPts val="4405"/>
              <a:buFont typeface="Arial"/>
              <a:buChar char="•"/>
            </a:pPr>
            <a:r>
              <a:rPr lang="en-US" sz="4405" u="none" strike="noStrike" cap="none" dirty="0">
                <a:latin typeface="Arial" panose="020B0604020202020204" pitchFamily="34" charset="0"/>
                <a:ea typeface="Dosis SemiBold"/>
                <a:cs typeface="Arial" panose="020B0604020202020204" pitchFamily="34" charset="0"/>
                <a:sym typeface="Dosis SemiBold"/>
              </a:rPr>
              <a:t>Obtaining, evaluating, and communicating information 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1" name="Google Shape;1031;p31"/>
          <p:cNvSpPr txBox="1"/>
          <p:nvPr/>
        </p:nvSpPr>
        <p:spPr>
          <a:xfrm>
            <a:off x="288758" y="361724"/>
            <a:ext cx="17590168" cy="2952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9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 u="none" strike="noStrike" cap="none" dirty="0">
                <a:ln w="28575">
                  <a:solidFill>
                    <a:srgbClr val="308FAC"/>
                  </a:solidFill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KAJoyful" pitchFamily="2" charset="-127"/>
                <a:ea typeface="KAJoyful" pitchFamily="2" charset="-127"/>
                <a:cs typeface="KAJoyful" pitchFamily="2" charset="-127"/>
                <a:sym typeface="Arial"/>
              </a:rPr>
              <a:t>Which SEP</a:t>
            </a:r>
            <a:r>
              <a:rPr lang="en-US" sz="4800" u="none" strike="noStrike" cap="none" dirty="0">
                <a:ln w="28575">
                  <a:solidFill>
                    <a:srgbClr val="308FAC"/>
                  </a:solidFill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KAJoyful" pitchFamily="2" charset="-127"/>
                <a:ea typeface="KAJoyful" pitchFamily="2" charset="-127"/>
                <a:cs typeface="KAJoyful" pitchFamily="2" charset="-127"/>
                <a:sym typeface="Arial"/>
              </a:rPr>
              <a:t>S</a:t>
            </a:r>
            <a:r>
              <a:rPr lang="en-US" sz="8800" u="none" strike="noStrike" cap="none" dirty="0">
                <a:ln w="28575">
                  <a:solidFill>
                    <a:srgbClr val="308FAC"/>
                  </a:solidFill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KAJoyful" pitchFamily="2" charset="-127"/>
                <a:ea typeface="KAJoyful" pitchFamily="2" charset="-127"/>
                <a:cs typeface="KAJoyful" pitchFamily="2" charset="-127"/>
                <a:sym typeface="Arial"/>
              </a:rPr>
              <a:t> were INCORPERATED in THIS LESSON?</a:t>
            </a:r>
            <a:endParaRPr sz="1400" dirty="0">
              <a:ln w="28575">
                <a:solidFill>
                  <a:srgbClr val="308FAC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KAJoyful" pitchFamily="2" charset="-127"/>
              <a:ea typeface="KAJoyful" pitchFamily="2" charset="-127"/>
              <a:cs typeface="KAJoyful" pitchFamily="2" charset="-127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31;p31">
            <a:extLst>
              <a:ext uri="{FF2B5EF4-FFF2-40B4-BE49-F238E27FC236}">
                <a16:creationId xmlns:a16="http://schemas.microsoft.com/office/drawing/2014/main" id="{89B16DB2-DFA6-5D73-FCA6-4CA34A98F1A9}"/>
              </a:ext>
            </a:extLst>
          </p:cNvPr>
          <p:cNvSpPr txBox="1"/>
          <p:nvPr/>
        </p:nvSpPr>
        <p:spPr>
          <a:xfrm>
            <a:off x="1322936" y="748707"/>
            <a:ext cx="15642127" cy="8789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9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100" u="none" strike="noStrike" cap="none" dirty="0">
                <a:ln w="28575">
                  <a:solidFill>
                    <a:srgbClr val="308FAC"/>
                  </a:solidFill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KAJoyful" pitchFamily="2" charset="-127"/>
                <a:ea typeface="KAJoyful" pitchFamily="2" charset="-127"/>
                <a:cs typeface="KAJoyful" pitchFamily="2" charset="-127"/>
                <a:sym typeface="Arial"/>
              </a:rPr>
              <a:t>BUT HOW DO I HAVE TIME TO DO THIS TYPE OF LESSON IN MY CLASSROOM?</a:t>
            </a:r>
            <a:endParaRPr lang="en-US" sz="2000" dirty="0">
              <a:ln w="28575">
                <a:solidFill>
                  <a:srgbClr val="308FAC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KAJoyful" pitchFamily="2" charset="-127"/>
              <a:ea typeface="KAJoyful" pitchFamily="2" charset="-127"/>
              <a:cs typeface="KAJoyful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545479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6">
          <a:extLst>
            <a:ext uri="{FF2B5EF4-FFF2-40B4-BE49-F238E27FC236}">
              <a16:creationId xmlns:a16="http://schemas.microsoft.com/office/drawing/2014/main" id="{7BE1F1F9-F2DF-7CA9-AE5E-9DCDEDEF4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p31">
            <a:extLst>
              <a:ext uri="{FF2B5EF4-FFF2-40B4-BE49-F238E27FC236}">
                <a16:creationId xmlns:a16="http://schemas.microsoft.com/office/drawing/2014/main" id="{CEB70BE2-6B09-CC55-4835-426F40D0BD78}"/>
              </a:ext>
            </a:extLst>
          </p:cNvPr>
          <p:cNvSpPr txBox="1"/>
          <p:nvPr/>
        </p:nvSpPr>
        <p:spPr>
          <a:xfrm>
            <a:off x="593556" y="3437287"/>
            <a:ext cx="17100884" cy="5693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 b="1" u="none" strike="noStrike" cap="none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Day 1</a:t>
            </a:r>
            <a:r>
              <a:rPr lang="en-US" sz="3700" u="none" strike="noStrike" cap="none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: Initial Model; Reading activity; Set up eggs for osmosis lab </a:t>
            </a: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Day 2: </a:t>
            </a:r>
            <a:r>
              <a:rPr lang="en-US" sz="37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Visual Non-Glossary activity; Check and weigh eggs, place in new solution </a:t>
            </a: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 b="1" u="none" strike="noStrike" cap="none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Day 3: </a:t>
            </a:r>
            <a:r>
              <a:rPr lang="en-US" sz="3700" u="none" strike="noStrike" cap="none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Osmosis Practice WS; Check and weigh eggs, place in new solution</a:t>
            </a: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Day 4: </a:t>
            </a:r>
            <a:r>
              <a:rPr lang="en-US" sz="37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Final egg day- data collection, post-lab</a:t>
            </a: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 b="1" u="none" strike="noStrike" cap="none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Day 5: </a:t>
            </a:r>
            <a:r>
              <a:rPr lang="en-US" sz="37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Final models; assessment  </a:t>
            </a:r>
            <a:endParaRPr lang="en-US" sz="3700" u="none" strike="noStrike" cap="none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31" name="Google Shape;1031;p31">
            <a:extLst>
              <a:ext uri="{FF2B5EF4-FFF2-40B4-BE49-F238E27FC236}">
                <a16:creationId xmlns:a16="http://schemas.microsoft.com/office/drawing/2014/main" id="{DA376451-D79C-C773-934D-63BF61D7708A}"/>
              </a:ext>
            </a:extLst>
          </p:cNvPr>
          <p:cNvSpPr txBox="1"/>
          <p:nvPr/>
        </p:nvSpPr>
        <p:spPr>
          <a:xfrm>
            <a:off x="1322935" y="322786"/>
            <a:ext cx="15642127" cy="2633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9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700" u="none" strike="noStrike" cap="none" dirty="0">
                <a:ln w="28575">
                  <a:solidFill>
                    <a:srgbClr val="308FAC"/>
                  </a:solidFill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KAJoyful" pitchFamily="2" charset="-127"/>
                <a:ea typeface="KAJoyful" pitchFamily="2" charset="-127"/>
                <a:cs typeface="KAJoyful" pitchFamily="2" charset="-127"/>
                <a:sym typeface="Arial"/>
              </a:rPr>
              <a:t>SAMPLE TIMELINE</a:t>
            </a:r>
            <a:endParaRPr sz="2400" dirty="0">
              <a:ln w="28575">
                <a:solidFill>
                  <a:srgbClr val="308FAC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KAJoyful" pitchFamily="2" charset="-127"/>
              <a:ea typeface="KAJoyful" pitchFamily="2" charset="-127"/>
              <a:cs typeface="KAJoyful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620421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p32"/>
          <p:cNvSpPr txBox="1"/>
          <p:nvPr/>
        </p:nvSpPr>
        <p:spPr>
          <a:xfrm>
            <a:off x="2262210" y="1838621"/>
            <a:ext cx="13763580" cy="6609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0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600" i="0" u="sng" strike="noStrike" cap="none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KAJoyful" pitchFamily="2" charset="-127"/>
                <a:ea typeface="KAJoyful" pitchFamily="2" charset="-127"/>
                <a:cs typeface="KAJoyful" pitchFamily="2" charset="-127"/>
                <a:sym typeface="Arial"/>
                <a:hlinkClick r:id="rId3" action="ppaction://hlinkpres?slideindex=1&amp;slidetitle=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STUDENT</a:t>
            </a:r>
            <a:endParaRPr sz="2400" u="sng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KAJoyful" pitchFamily="2" charset="-127"/>
              <a:ea typeface="KAJoyful" pitchFamily="2" charset="-127"/>
              <a:cs typeface="KAJoyful" pitchFamily="2" charset="-127"/>
              <a:hlinkClick r:id="rId3" action="ppaction://hlinkpres?slideindex=1&amp;slidetitle=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ctr" rtl="0">
              <a:lnSpc>
                <a:spcPct val="90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600" i="0" u="sng" strike="noStrike" cap="none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KAJoyful" pitchFamily="2" charset="-127"/>
                <a:ea typeface="KAJoyful" pitchFamily="2" charset="-127"/>
                <a:cs typeface="KAJoyful" pitchFamily="2" charset="-127"/>
                <a:sym typeface="Arial"/>
                <a:hlinkClick r:id="rId3" action="ppaction://hlinkpres?slideindex=1&amp;slidetitle=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SAMPLES</a:t>
            </a:r>
            <a:endParaRPr u="sng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KAJoyful" pitchFamily="2" charset="-127"/>
              <a:ea typeface="KAJoyful" pitchFamily="2" charset="-127"/>
              <a:cs typeface="KAJoyful" pitchFamily="2" charset="-127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p33"/>
          <p:cNvSpPr txBox="1"/>
          <p:nvPr/>
        </p:nvSpPr>
        <p:spPr>
          <a:xfrm>
            <a:off x="2262210" y="3764115"/>
            <a:ext cx="13763580" cy="2758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0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700" i="0" u="none" strike="noStrike" cap="none" dirty="0">
                <a:ln w="28575">
                  <a:solidFill>
                    <a:srgbClr val="308FAC"/>
                  </a:solidFill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KAJoyful" pitchFamily="2" charset="-127"/>
                <a:ea typeface="KAJoyful" pitchFamily="2" charset="-127"/>
                <a:cs typeface="KAJoyful" pitchFamily="2" charset="-127"/>
                <a:sym typeface="Arial"/>
              </a:rPr>
              <a:t>QUESTIONS?</a:t>
            </a:r>
            <a:endParaRPr sz="2000" dirty="0">
              <a:ln w="28575">
                <a:solidFill>
                  <a:srgbClr val="308FAC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KAJoyful" pitchFamily="2" charset="-127"/>
              <a:ea typeface="KAJoyful" pitchFamily="2" charset="-127"/>
              <a:cs typeface="KAJoyful" pitchFamily="2" charset="-127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p33"/>
          <p:cNvSpPr txBox="1"/>
          <p:nvPr/>
        </p:nvSpPr>
        <p:spPr>
          <a:xfrm>
            <a:off x="2262210" y="1678641"/>
            <a:ext cx="13763580" cy="2758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0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700" i="0" u="none" strike="noStrike" cap="none" dirty="0">
                <a:ln w="28575">
                  <a:solidFill>
                    <a:srgbClr val="308FAC"/>
                  </a:solidFill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KAJoyful" pitchFamily="2" charset="-127"/>
                <a:ea typeface="KAJoyful" pitchFamily="2" charset="-127"/>
                <a:cs typeface="KAJoyful" pitchFamily="2" charset="-127"/>
                <a:sym typeface="Arial"/>
              </a:rPr>
              <a:t>MATERIALS</a:t>
            </a:r>
            <a:endParaRPr sz="2000" dirty="0">
              <a:ln w="28575">
                <a:solidFill>
                  <a:srgbClr val="308FAC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KAJoyful" pitchFamily="2" charset="-127"/>
              <a:ea typeface="KAJoyful" pitchFamily="2" charset="-127"/>
              <a:cs typeface="KAJoyful" pitchFamily="2" charset="-127"/>
            </a:endParaRPr>
          </a:p>
        </p:txBody>
      </p:sp>
      <p:pic>
        <p:nvPicPr>
          <p:cNvPr id="3" name="Picture 2" descr="A qr code on a black background&#10;&#10;Description automatically generated">
            <a:extLst>
              <a:ext uri="{FF2B5EF4-FFF2-40B4-BE49-F238E27FC236}">
                <a16:creationId xmlns:a16="http://schemas.microsoft.com/office/drawing/2014/main" id="{51ADC4C1-466C-2AB2-1247-82D21F138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7761" y="3453630"/>
            <a:ext cx="5652478" cy="731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696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"/>
          <p:cNvSpPr txBox="1"/>
          <p:nvPr/>
        </p:nvSpPr>
        <p:spPr>
          <a:xfrm>
            <a:off x="723207" y="3296840"/>
            <a:ext cx="16841585" cy="3693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0" i="0" u="none" strike="noStrike" cap="none" dirty="0">
                <a:ln w="28575">
                  <a:solidFill>
                    <a:srgbClr val="308FAC"/>
                  </a:solidFill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KAJoyful" pitchFamily="2" charset="-127"/>
                <a:ea typeface="KAJoyful" pitchFamily="2" charset="-127"/>
                <a:cs typeface="KAJoyful" pitchFamily="2" charset="-127"/>
                <a:sym typeface="Arial"/>
              </a:rPr>
              <a:t>PHENOMENA</a:t>
            </a:r>
            <a:endParaRPr sz="24000" dirty="0">
              <a:ln w="28575">
                <a:solidFill>
                  <a:srgbClr val="308FAC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KAJoyful" pitchFamily="2" charset="-127"/>
              <a:ea typeface="KAJoyful" pitchFamily="2" charset="-127"/>
              <a:cs typeface="KAJoyful" pitchFamily="2" charset="-127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DB71FF5-93F0-7DA0-093C-B1A26CA2D5FA}"/>
              </a:ext>
            </a:extLst>
          </p:cNvPr>
          <p:cNvSpPr/>
          <p:nvPr/>
        </p:nvSpPr>
        <p:spPr>
          <a:xfrm>
            <a:off x="4728408" y="5726813"/>
            <a:ext cx="8831178" cy="3301032"/>
          </a:xfrm>
          <a:prstGeom prst="roundRect">
            <a:avLst/>
          </a:prstGeom>
          <a:solidFill>
            <a:srgbClr val="37BD79">
              <a:alpha val="50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5" name="Google Shape;1115;p34"/>
          <p:cNvSpPr txBox="1"/>
          <p:nvPr/>
        </p:nvSpPr>
        <p:spPr>
          <a:xfrm>
            <a:off x="1707366" y="1707272"/>
            <a:ext cx="14873267" cy="3301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451" i="0" u="none" strike="noStrike" cap="none" dirty="0">
                <a:ln w="28575">
                  <a:solidFill>
                    <a:srgbClr val="308FAC"/>
                  </a:solidFill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KAJoyful" pitchFamily="2" charset="-127"/>
                <a:ea typeface="KAJoyful" pitchFamily="2" charset="-127"/>
                <a:cs typeface="KAJoyful" pitchFamily="2" charset="-127"/>
                <a:sym typeface="Arial"/>
              </a:rPr>
              <a:t>THANK YOU!</a:t>
            </a:r>
            <a:endParaRPr dirty="0">
              <a:ln w="28575">
                <a:solidFill>
                  <a:srgbClr val="308FAC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KAJoyful" pitchFamily="2" charset="-127"/>
              <a:ea typeface="KAJoyful" pitchFamily="2" charset="-127"/>
              <a:cs typeface="KAJoyful" pitchFamily="2" charset="-127"/>
            </a:endParaRPr>
          </a:p>
        </p:txBody>
      </p:sp>
      <p:sp>
        <p:nvSpPr>
          <p:cNvPr id="1152" name="Google Shape;1152;p34"/>
          <p:cNvSpPr txBox="1"/>
          <p:nvPr/>
        </p:nvSpPr>
        <p:spPr>
          <a:xfrm>
            <a:off x="4632155" y="5955401"/>
            <a:ext cx="9023683" cy="2843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latin typeface="Arial"/>
                <a:ea typeface="Arial"/>
                <a:cs typeface="Arial"/>
                <a:sym typeface="Arial"/>
              </a:rPr>
              <a:t>FOLLOW US ON TWITTER (X)</a:t>
            </a:r>
            <a:endParaRPr lang="en-US" sz="4400" b="1" dirty="0"/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dirty="0">
                <a:latin typeface="Arial"/>
                <a:ea typeface="Arial"/>
                <a:cs typeface="Arial"/>
                <a:sym typeface="Arial"/>
              </a:rPr>
              <a:t>@ebmorris89</a:t>
            </a:r>
            <a:endParaRPr sz="4400" dirty="0"/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dirty="0">
                <a:latin typeface="Arial"/>
                <a:ea typeface="Arial"/>
                <a:cs typeface="Arial"/>
                <a:sym typeface="Arial"/>
              </a:rPr>
              <a:t>@kelly_schumann</a:t>
            </a:r>
            <a:endParaRPr sz="4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4"/>
          <p:cNvSpPr/>
          <p:nvPr/>
        </p:nvSpPr>
        <p:spPr>
          <a:xfrm>
            <a:off x="3056095" y="1700749"/>
            <a:ext cx="12235205" cy="6885502"/>
          </a:xfrm>
          <a:custGeom>
            <a:avLst/>
            <a:gdLst/>
            <a:ahLst/>
            <a:cxnLst/>
            <a:rect l="l" t="t" r="r" b="b"/>
            <a:pathLst>
              <a:path w="12235205" h="6885502" extrusionOk="0">
                <a:moveTo>
                  <a:pt x="0" y="0"/>
                </a:moveTo>
                <a:lnTo>
                  <a:pt x="12235205" y="0"/>
                </a:lnTo>
                <a:lnTo>
                  <a:pt x="12235205" y="6885502"/>
                </a:lnTo>
                <a:lnTo>
                  <a:pt x="0" y="68855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5"/>
          <p:cNvSpPr/>
          <p:nvPr/>
        </p:nvSpPr>
        <p:spPr>
          <a:xfrm>
            <a:off x="3342043" y="1520091"/>
            <a:ext cx="11663308" cy="7293455"/>
          </a:xfrm>
          <a:custGeom>
            <a:avLst/>
            <a:gdLst/>
            <a:ahLst/>
            <a:cxnLst/>
            <a:rect l="l" t="t" r="r" b="b"/>
            <a:pathLst>
              <a:path w="11663308" h="7293455" extrusionOk="0">
                <a:moveTo>
                  <a:pt x="0" y="0"/>
                </a:moveTo>
                <a:lnTo>
                  <a:pt x="11663308" y="0"/>
                </a:lnTo>
                <a:lnTo>
                  <a:pt x="11663308" y="7293455"/>
                </a:lnTo>
                <a:lnTo>
                  <a:pt x="0" y="72934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6"/>
          <p:cNvSpPr/>
          <p:nvPr/>
        </p:nvSpPr>
        <p:spPr>
          <a:xfrm>
            <a:off x="3327643" y="1246130"/>
            <a:ext cx="11692110" cy="7794740"/>
          </a:xfrm>
          <a:custGeom>
            <a:avLst/>
            <a:gdLst/>
            <a:ahLst/>
            <a:cxnLst/>
            <a:rect l="l" t="t" r="r" b="b"/>
            <a:pathLst>
              <a:path w="11692110" h="7794740" extrusionOk="0">
                <a:moveTo>
                  <a:pt x="0" y="0"/>
                </a:moveTo>
                <a:lnTo>
                  <a:pt x="11692109" y="0"/>
                </a:lnTo>
                <a:lnTo>
                  <a:pt x="11692109" y="7794740"/>
                </a:lnTo>
                <a:lnTo>
                  <a:pt x="0" y="77947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3624090" y="1463560"/>
            <a:ext cx="11039819" cy="7359879"/>
          </a:xfrm>
          <a:custGeom>
            <a:avLst/>
            <a:gdLst/>
            <a:ahLst/>
            <a:cxnLst/>
            <a:rect l="l" t="t" r="r" b="b"/>
            <a:pathLst>
              <a:path w="11039819" h="7359879" extrusionOk="0">
                <a:moveTo>
                  <a:pt x="0" y="0"/>
                </a:moveTo>
                <a:lnTo>
                  <a:pt x="11039820" y="0"/>
                </a:lnTo>
                <a:lnTo>
                  <a:pt x="11039820" y="7359880"/>
                </a:lnTo>
                <a:lnTo>
                  <a:pt x="0" y="73598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8"/>
          <p:cNvSpPr/>
          <p:nvPr/>
        </p:nvSpPr>
        <p:spPr>
          <a:xfrm>
            <a:off x="3199805" y="1187599"/>
            <a:ext cx="11947785" cy="7958440"/>
          </a:xfrm>
          <a:custGeom>
            <a:avLst/>
            <a:gdLst/>
            <a:ahLst/>
            <a:cxnLst/>
            <a:rect l="l" t="t" r="r" b="b"/>
            <a:pathLst>
              <a:path w="11947785" h="7958440" extrusionOk="0">
                <a:moveTo>
                  <a:pt x="0" y="0"/>
                </a:moveTo>
                <a:lnTo>
                  <a:pt x="11947785" y="0"/>
                </a:lnTo>
                <a:lnTo>
                  <a:pt x="11947785" y="7958440"/>
                </a:lnTo>
                <a:lnTo>
                  <a:pt x="0" y="79584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1101</Words>
  <Application>Microsoft Office PowerPoint</Application>
  <PresentationFormat>Custom</PresentationFormat>
  <Paragraphs>145</Paragraphs>
  <Slides>40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KAJoyful</vt:lpstr>
      <vt:lpstr>Calibri</vt:lpstr>
      <vt:lpstr>Arial</vt:lpstr>
      <vt:lpstr>Calibri Light</vt:lpstr>
      <vt:lpstr>Seaford</vt:lpstr>
      <vt:lpstr>Office 2013 - 2022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Notes:</dc:title>
  <dc:creator>Botkin, Elizabeth R (MRHS)</dc:creator>
  <cp:lastModifiedBy>Botkin, Elizabeth R (MRHS)</cp:lastModifiedBy>
  <cp:revision>12</cp:revision>
  <dcterms:created xsi:type="dcterms:W3CDTF">2006-08-16T00:00:00Z</dcterms:created>
  <dcterms:modified xsi:type="dcterms:W3CDTF">2024-05-02T15:56:34Z</dcterms:modified>
</cp:coreProperties>
</file>